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94" r:id="rId7"/>
    <p:sldId id="260" r:id="rId8"/>
    <p:sldId id="29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80" r:id="rId19"/>
    <p:sldId id="285" r:id="rId20"/>
    <p:sldId id="287" r:id="rId21"/>
    <p:sldId id="283" r:id="rId22"/>
    <p:sldId id="271" r:id="rId23"/>
    <p:sldId id="288" r:id="rId24"/>
    <p:sldId id="289" r:id="rId25"/>
    <p:sldId id="290" r:id="rId26"/>
    <p:sldId id="293" r:id="rId27"/>
    <p:sldId id="291" r:id="rId28"/>
    <p:sldId id="292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ptos" panose="020B0004020202020204" pitchFamily="34" charset="0"/>
        <a:ea typeface="Aptos" panose="020B0004020202020204" pitchFamily="34" charset="0"/>
        <a:cs typeface="Aptos" panose="020B0004020202020204" pitchFamily="34" charset="0"/>
        <a:sym typeface="Aptos" panose="020B00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/>
      <a:tcStyle>
        <a:tcBdr/>
        <a:fill>
          <a:solidFill>
            <a:srgbClr val="E7E9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/>
      <a:tcStyle>
        <a:tcBdr/>
        <a:fill>
          <a:solidFill>
            <a:srgbClr val="E7E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/>
      <a:tcStyle>
        <a:tcBdr/>
        <a:fill>
          <a:solidFill>
            <a:srgbClr val="E8F0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76744"/>
  </p:normalViewPr>
  <p:slideViewPr>
    <p:cSldViewPr snapToGrid="0">
      <p:cViewPr varScale="1">
        <p:scale>
          <a:sx n="102" d="100"/>
          <a:sy n="102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4E8F7-BAFF-4106-801B-1FA3E0C4F8F9}" type="doc">
      <dgm:prSet loTypeId="urn:microsoft.com/office/officeart/2005/8/layout/cycle8" loCatId="cycle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78129F2-E8A6-4866-8D7E-4B64ACAA26ED}">
      <dgm:prSet/>
      <dgm:spPr/>
      <dgm:t>
        <a:bodyPr/>
        <a:lstStyle/>
        <a:p>
          <a:r>
            <a:rPr lang="en-US"/>
            <a:t>Customer Loyalty</a:t>
          </a:r>
        </a:p>
      </dgm:t>
    </dgm:pt>
    <dgm:pt modelId="{027AA3EA-9180-4D25-9AD8-7EBF9748982E}" type="parTrans" cxnId="{311BE564-1F1A-4945-AA00-49EFC9AC7A6B}">
      <dgm:prSet/>
      <dgm:spPr/>
      <dgm:t>
        <a:bodyPr/>
        <a:lstStyle/>
        <a:p>
          <a:endParaRPr lang="en-US"/>
        </a:p>
      </dgm:t>
    </dgm:pt>
    <dgm:pt modelId="{6F89A13F-F189-44DE-9AA6-FD5852A3ADBD}" type="sibTrans" cxnId="{311BE564-1F1A-4945-AA00-49EFC9AC7A6B}">
      <dgm:prSet/>
      <dgm:spPr/>
      <dgm:t>
        <a:bodyPr/>
        <a:lstStyle/>
        <a:p>
          <a:endParaRPr lang="en-US"/>
        </a:p>
      </dgm:t>
    </dgm:pt>
    <dgm:pt modelId="{54004BBE-C3DD-409A-8A79-22A49F1120E0}">
      <dgm:prSet/>
      <dgm:spPr/>
      <dgm:t>
        <a:bodyPr/>
        <a:lstStyle/>
        <a:p>
          <a:r>
            <a:rPr lang="en-US"/>
            <a:t>Age Segmentation</a:t>
          </a:r>
        </a:p>
      </dgm:t>
    </dgm:pt>
    <dgm:pt modelId="{CBFAC6B0-69D9-4B23-B12C-3129BA283392}" type="parTrans" cxnId="{E09A6297-E08E-4FFF-B175-97C989EA2698}">
      <dgm:prSet/>
      <dgm:spPr/>
      <dgm:t>
        <a:bodyPr/>
        <a:lstStyle/>
        <a:p>
          <a:endParaRPr lang="en-US"/>
        </a:p>
      </dgm:t>
    </dgm:pt>
    <dgm:pt modelId="{BCF09CE2-F631-4D8E-9296-D4CC71D41E12}" type="sibTrans" cxnId="{E09A6297-E08E-4FFF-B175-97C989EA2698}">
      <dgm:prSet/>
      <dgm:spPr/>
      <dgm:t>
        <a:bodyPr/>
        <a:lstStyle/>
        <a:p>
          <a:endParaRPr lang="en-US"/>
        </a:p>
      </dgm:t>
    </dgm:pt>
    <dgm:pt modelId="{FF067525-E474-452A-8110-B348A307C7CF}">
      <dgm:prSet/>
      <dgm:spPr/>
      <dgm:t>
        <a:bodyPr/>
        <a:lstStyle/>
        <a:p>
          <a:r>
            <a:rPr lang="en-US"/>
            <a:t>Fraud</a:t>
          </a:r>
        </a:p>
      </dgm:t>
    </dgm:pt>
    <dgm:pt modelId="{B5C1ED93-0F6A-4C40-86E8-5C6585B46A97}" type="parTrans" cxnId="{0086F401-4B73-4307-AE0F-1778DDBD4E02}">
      <dgm:prSet/>
      <dgm:spPr/>
      <dgm:t>
        <a:bodyPr/>
        <a:lstStyle/>
        <a:p>
          <a:endParaRPr lang="en-US"/>
        </a:p>
      </dgm:t>
    </dgm:pt>
    <dgm:pt modelId="{52A26F30-7A24-4E25-8DBF-ED37E0F5ED83}" type="sibTrans" cxnId="{0086F401-4B73-4307-AE0F-1778DDBD4E02}">
      <dgm:prSet/>
      <dgm:spPr/>
      <dgm:t>
        <a:bodyPr/>
        <a:lstStyle/>
        <a:p>
          <a:endParaRPr lang="en-US"/>
        </a:p>
      </dgm:t>
    </dgm:pt>
    <dgm:pt modelId="{05352F4C-4922-427C-987C-1261A143D219}">
      <dgm:prSet/>
      <dgm:spPr/>
      <dgm:t>
        <a:bodyPr/>
        <a:lstStyle/>
        <a:p>
          <a:r>
            <a:rPr lang="en-US"/>
            <a:t>Marketing Opportunities</a:t>
          </a:r>
        </a:p>
      </dgm:t>
    </dgm:pt>
    <dgm:pt modelId="{EFA2952B-B982-40FD-A182-61BDBA3561EE}" type="parTrans" cxnId="{94A79B0F-7DB5-46AA-8AD1-38F19AA674CC}">
      <dgm:prSet/>
      <dgm:spPr/>
      <dgm:t>
        <a:bodyPr/>
        <a:lstStyle/>
        <a:p>
          <a:endParaRPr lang="en-US"/>
        </a:p>
      </dgm:t>
    </dgm:pt>
    <dgm:pt modelId="{9FA79472-3B2A-4D00-BC7B-E6BB75AB30B9}" type="sibTrans" cxnId="{94A79B0F-7DB5-46AA-8AD1-38F19AA674CC}">
      <dgm:prSet/>
      <dgm:spPr/>
      <dgm:t>
        <a:bodyPr/>
        <a:lstStyle/>
        <a:p>
          <a:endParaRPr lang="en-US"/>
        </a:p>
      </dgm:t>
    </dgm:pt>
    <dgm:pt modelId="{E03046A4-792B-4890-A7CA-CFCE0E2F1723}">
      <dgm:prSet/>
      <dgm:spPr/>
      <dgm:t>
        <a:bodyPr/>
        <a:lstStyle/>
        <a:p>
          <a:r>
            <a:rPr lang="en-US"/>
            <a:t>Merchant Analysis</a:t>
          </a:r>
        </a:p>
      </dgm:t>
    </dgm:pt>
    <dgm:pt modelId="{DFA8059A-AEF1-4481-BB6E-EE7CBDE2F501}" type="parTrans" cxnId="{665A8F06-2599-41BA-A5F8-59C0568984EF}">
      <dgm:prSet/>
      <dgm:spPr/>
      <dgm:t>
        <a:bodyPr/>
        <a:lstStyle/>
        <a:p>
          <a:endParaRPr lang="en-US"/>
        </a:p>
      </dgm:t>
    </dgm:pt>
    <dgm:pt modelId="{9539C4E7-92EC-44D9-B17C-FB503121D663}" type="sibTrans" cxnId="{665A8F06-2599-41BA-A5F8-59C0568984EF}">
      <dgm:prSet/>
      <dgm:spPr/>
      <dgm:t>
        <a:bodyPr/>
        <a:lstStyle/>
        <a:p>
          <a:endParaRPr lang="en-US"/>
        </a:p>
      </dgm:t>
    </dgm:pt>
    <dgm:pt modelId="{4DFA440C-E541-48F4-88B8-603731B561C8}">
      <dgm:prSet/>
      <dgm:spPr/>
      <dgm:t>
        <a:bodyPr/>
        <a:lstStyle/>
        <a:p>
          <a:r>
            <a:rPr lang="en-US"/>
            <a:t>Lifetime (LTV) Value</a:t>
          </a:r>
        </a:p>
      </dgm:t>
    </dgm:pt>
    <dgm:pt modelId="{53A8591C-C831-434E-B388-57CBC83C96F3}" type="parTrans" cxnId="{0F10B157-46A7-40AE-8FB5-0801F51744EF}">
      <dgm:prSet/>
      <dgm:spPr/>
      <dgm:t>
        <a:bodyPr/>
        <a:lstStyle/>
        <a:p>
          <a:endParaRPr lang="en-US"/>
        </a:p>
      </dgm:t>
    </dgm:pt>
    <dgm:pt modelId="{A4B65534-2505-4F50-AC17-CBC12771A6DB}" type="sibTrans" cxnId="{0F10B157-46A7-40AE-8FB5-0801F51744EF}">
      <dgm:prSet/>
      <dgm:spPr/>
      <dgm:t>
        <a:bodyPr/>
        <a:lstStyle/>
        <a:p>
          <a:endParaRPr lang="en-US"/>
        </a:p>
      </dgm:t>
    </dgm:pt>
    <dgm:pt modelId="{D2949954-FEF4-D043-A8FB-6C5A6B33117B}" type="pres">
      <dgm:prSet presAssocID="{77E4E8F7-BAFF-4106-801B-1FA3E0C4F8F9}" presName="compositeShape" presStyleCnt="0">
        <dgm:presLayoutVars>
          <dgm:chMax val="7"/>
          <dgm:dir/>
          <dgm:resizeHandles val="exact"/>
        </dgm:presLayoutVars>
      </dgm:prSet>
      <dgm:spPr/>
    </dgm:pt>
    <dgm:pt modelId="{4EC64021-7346-AD4F-9E69-1DE48BCDB2CE}" type="pres">
      <dgm:prSet presAssocID="{77E4E8F7-BAFF-4106-801B-1FA3E0C4F8F9}" presName="wedge1" presStyleLbl="node1" presStyleIdx="0" presStyleCnt="6"/>
      <dgm:spPr/>
    </dgm:pt>
    <dgm:pt modelId="{D5D51214-CC12-D54D-A4B9-50FA9C07CFEF}" type="pres">
      <dgm:prSet presAssocID="{77E4E8F7-BAFF-4106-801B-1FA3E0C4F8F9}" presName="dummy1a" presStyleCnt="0"/>
      <dgm:spPr/>
    </dgm:pt>
    <dgm:pt modelId="{B235F4A2-0CF7-B342-9631-ACB7E16C131F}" type="pres">
      <dgm:prSet presAssocID="{77E4E8F7-BAFF-4106-801B-1FA3E0C4F8F9}" presName="dummy1b" presStyleCnt="0"/>
      <dgm:spPr/>
    </dgm:pt>
    <dgm:pt modelId="{97810E62-167D-C74C-B39E-B7FACAE202D7}" type="pres">
      <dgm:prSet presAssocID="{77E4E8F7-BAFF-4106-801B-1FA3E0C4F8F9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70EE063-29B9-3247-958B-AA7DB3211B75}" type="pres">
      <dgm:prSet presAssocID="{77E4E8F7-BAFF-4106-801B-1FA3E0C4F8F9}" presName="wedge2" presStyleLbl="node1" presStyleIdx="1" presStyleCnt="6"/>
      <dgm:spPr/>
    </dgm:pt>
    <dgm:pt modelId="{CA738C32-5D7B-7840-972D-FE8693A40869}" type="pres">
      <dgm:prSet presAssocID="{77E4E8F7-BAFF-4106-801B-1FA3E0C4F8F9}" presName="dummy2a" presStyleCnt="0"/>
      <dgm:spPr/>
    </dgm:pt>
    <dgm:pt modelId="{04F95E8C-FF44-5348-B725-FC318624DA9F}" type="pres">
      <dgm:prSet presAssocID="{77E4E8F7-BAFF-4106-801B-1FA3E0C4F8F9}" presName="dummy2b" presStyleCnt="0"/>
      <dgm:spPr/>
    </dgm:pt>
    <dgm:pt modelId="{4871F914-5445-294E-B32B-315E1A86CA9D}" type="pres">
      <dgm:prSet presAssocID="{77E4E8F7-BAFF-4106-801B-1FA3E0C4F8F9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503E1E0-C6E3-EE4F-8278-4BEC13089F1F}" type="pres">
      <dgm:prSet presAssocID="{77E4E8F7-BAFF-4106-801B-1FA3E0C4F8F9}" presName="wedge3" presStyleLbl="node1" presStyleIdx="2" presStyleCnt="6"/>
      <dgm:spPr/>
    </dgm:pt>
    <dgm:pt modelId="{D48A0421-3B3E-D449-ADDF-F8B0634D00A7}" type="pres">
      <dgm:prSet presAssocID="{77E4E8F7-BAFF-4106-801B-1FA3E0C4F8F9}" presName="dummy3a" presStyleCnt="0"/>
      <dgm:spPr/>
    </dgm:pt>
    <dgm:pt modelId="{6C078207-15F6-5746-810D-40847544B7E7}" type="pres">
      <dgm:prSet presAssocID="{77E4E8F7-BAFF-4106-801B-1FA3E0C4F8F9}" presName="dummy3b" presStyleCnt="0"/>
      <dgm:spPr/>
    </dgm:pt>
    <dgm:pt modelId="{2154E9A0-2659-2440-8864-08F5D7DE3B11}" type="pres">
      <dgm:prSet presAssocID="{77E4E8F7-BAFF-4106-801B-1FA3E0C4F8F9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8A79A38-7242-7649-BB73-21F55611552F}" type="pres">
      <dgm:prSet presAssocID="{77E4E8F7-BAFF-4106-801B-1FA3E0C4F8F9}" presName="wedge4" presStyleLbl="node1" presStyleIdx="3" presStyleCnt="6"/>
      <dgm:spPr/>
    </dgm:pt>
    <dgm:pt modelId="{65EF6551-D9A8-6C40-9079-4E936C419867}" type="pres">
      <dgm:prSet presAssocID="{77E4E8F7-BAFF-4106-801B-1FA3E0C4F8F9}" presName="dummy4a" presStyleCnt="0"/>
      <dgm:spPr/>
    </dgm:pt>
    <dgm:pt modelId="{E33436B8-0272-1E4F-9CAE-AD6AB2FD2053}" type="pres">
      <dgm:prSet presAssocID="{77E4E8F7-BAFF-4106-801B-1FA3E0C4F8F9}" presName="dummy4b" presStyleCnt="0"/>
      <dgm:spPr/>
    </dgm:pt>
    <dgm:pt modelId="{7A5DAC0D-BF47-D744-BD96-97D590D71EFF}" type="pres">
      <dgm:prSet presAssocID="{77E4E8F7-BAFF-4106-801B-1FA3E0C4F8F9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E9F98C4-5DFF-D447-AF90-AD1C2822BA8A}" type="pres">
      <dgm:prSet presAssocID="{77E4E8F7-BAFF-4106-801B-1FA3E0C4F8F9}" presName="wedge5" presStyleLbl="node1" presStyleIdx="4" presStyleCnt="6"/>
      <dgm:spPr/>
    </dgm:pt>
    <dgm:pt modelId="{4FBA8E16-395E-5649-8ACD-DB9515F3A8BE}" type="pres">
      <dgm:prSet presAssocID="{77E4E8F7-BAFF-4106-801B-1FA3E0C4F8F9}" presName="dummy5a" presStyleCnt="0"/>
      <dgm:spPr/>
    </dgm:pt>
    <dgm:pt modelId="{B1F58F4B-E4AA-1F44-B13C-E35D32877D2D}" type="pres">
      <dgm:prSet presAssocID="{77E4E8F7-BAFF-4106-801B-1FA3E0C4F8F9}" presName="dummy5b" presStyleCnt="0"/>
      <dgm:spPr/>
    </dgm:pt>
    <dgm:pt modelId="{2E2473B1-7807-FA41-8E6D-06E038A11346}" type="pres">
      <dgm:prSet presAssocID="{77E4E8F7-BAFF-4106-801B-1FA3E0C4F8F9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9011C51-70CA-7A43-9FDF-58AE1D76B3D6}" type="pres">
      <dgm:prSet presAssocID="{77E4E8F7-BAFF-4106-801B-1FA3E0C4F8F9}" presName="wedge6" presStyleLbl="node1" presStyleIdx="5" presStyleCnt="6"/>
      <dgm:spPr/>
    </dgm:pt>
    <dgm:pt modelId="{3788ADB7-2319-E544-99B0-4D9A4CB82ACF}" type="pres">
      <dgm:prSet presAssocID="{77E4E8F7-BAFF-4106-801B-1FA3E0C4F8F9}" presName="dummy6a" presStyleCnt="0"/>
      <dgm:spPr/>
    </dgm:pt>
    <dgm:pt modelId="{0E7090B1-D90C-044C-A061-3E7E657B7844}" type="pres">
      <dgm:prSet presAssocID="{77E4E8F7-BAFF-4106-801B-1FA3E0C4F8F9}" presName="dummy6b" presStyleCnt="0"/>
      <dgm:spPr/>
    </dgm:pt>
    <dgm:pt modelId="{C8789C0A-6801-8049-96E1-D508853E91D7}" type="pres">
      <dgm:prSet presAssocID="{77E4E8F7-BAFF-4106-801B-1FA3E0C4F8F9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09F0F83F-72BF-C74E-A3C8-4F87E2DA2D05}" type="pres">
      <dgm:prSet presAssocID="{6F89A13F-F189-44DE-9AA6-FD5852A3ADBD}" presName="arrowWedge1" presStyleLbl="fgSibTrans2D1" presStyleIdx="0" presStyleCnt="6"/>
      <dgm:spPr/>
    </dgm:pt>
    <dgm:pt modelId="{7BC8A3D5-1687-644A-8B46-A19E7CD29CB2}" type="pres">
      <dgm:prSet presAssocID="{BCF09CE2-F631-4D8E-9296-D4CC71D41E12}" presName="arrowWedge2" presStyleLbl="fgSibTrans2D1" presStyleIdx="1" presStyleCnt="6"/>
      <dgm:spPr/>
    </dgm:pt>
    <dgm:pt modelId="{0B142DBC-1CBC-804B-9411-D993E67FBC36}" type="pres">
      <dgm:prSet presAssocID="{52A26F30-7A24-4E25-8DBF-ED37E0F5ED83}" presName="arrowWedge3" presStyleLbl="fgSibTrans2D1" presStyleIdx="2" presStyleCnt="6"/>
      <dgm:spPr/>
    </dgm:pt>
    <dgm:pt modelId="{C9B33000-C8D2-2344-AFA7-C576DD9863FC}" type="pres">
      <dgm:prSet presAssocID="{9FA79472-3B2A-4D00-BC7B-E6BB75AB30B9}" presName="arrowWedge4" presStyleLbl="fgSibTrans2D1" presStyleIdx="3" presStyleCnt="6"/>
      <dgm:spPr/>
    </dgm:pt>
    <dgm:pt modelId="{323842A1-0A1B-6344-AB50-9A8433DEA381}" type="pres">
      <dgm:prSet presAssocID="{9539C4E7-92EC-44D9-B17C-FB503121D663}" presName="arrowWedge5" presStyleLbl="fgSibTrans2D1" presStyleIdx="4" presStyleCnt="6"/>
      <dgm:spPr/>
    </dgm:pt>
    <dgm:pt modelId="{31432DF7-1282-E14E-9D4B-90E55C757DC8}" type="pres">
      <dgm:prSet presAssocID="{A4B65534-2505-4F50-AC17-CBC12771A6DB}" presName="arrowWedge6" presStyleLbl="fgSibTrans2D1" presStyleIdx="5" presStyleCnt="6"/>
      <dgm:spPr/>
    </dgm:pt>
  </dgm:ptLst>
  <dgm:cxnLst>
    <dgm:cxn modelId="{0086F401-4B73-4307-AE0F-1778DDBD4E02}" srcId="{77E4E8F7-BAFF-4106-801B-1FA3E0C4F8F9}" destId="{FF067525-E474-452A-8110-B348A307C7CF}" srcOrd="2" destOrd="0" parTransId="{B5C1ED93-0F6A-4C40-86E8-5C6585B46A97}" sibTransId="{52A26F30-7A24-4E25-8DBF-ED37E0F5ED83}"/>
    <dgm:cxn modelId="{665A8F06-2599-41BA-A5F8-59C0568984EF}" srcId="{77E4E8F7-BAFF-4106-801B-1FA3E0C4F8F9}" destId="{E03046A4-792B-4890-A7CA-CFCE0E2F1723}" srcOrd="4" destOrd="0" parTransId="{DFA8059A-AEF1-4481-BB6E-EE7CBDE2F501}" sibTransId="{9539C4E7-92EC-44D9-B17C-FB503121D663}"/>
    <dgm:cxn modelId="{98C4D40A-A145-BA4B-A60D-C8485795242F}" type="presOf" srcId="{478129F2-E8A6-4866-8D7E-4B64ACAA26ED}" destId="{4EC64021-7346-AD4F-9E69-1DE48BCDB2CE}" srcOrd="0" destOrd="0" presId="urn:microsoft.com/office/officeart/2005/8/layout/cycle8"/>
    <dgm:cxn modelId="{47A3D30B-43D9-7F4F-97F0-D33F624BF2FA}" type="presOf" srcId="{E03046A4-792B-4890-A7CA-CFCE0E2F1723}" destId="{2E2473B1-7807-FA41-8E6D-06E038A11346}" srcOrd="1" destOrd="0" presId="urn:microsoft.com/office/officeart/2005/8/layout/cycle8"/>
    <dgm:cxn modelId="{94A79B0F-7DB5-46AA-8AD1-38F19AA674CC}" srcId="{77E4E8F7-BAFF-4106-801B-1FA3E0C4F8F9}" destId="{05352F4C-4922-427C-987C-1261A143D219}" srcOrd="3" destOrd="0" parTransId="{EFA2952B-B982-40FD-A182-61BDBA3561EE}" sibTransId="{9FA79472-3B2A-4D00-BC7B-E6BB75AB30B9}"/>
    <dgm:cxn modelId="{956D4D32-8C6D-E945-90AA-EB7BE7F02A5E}" type="presOf" srcId="{05352F4C-4922-427C-987C-1261A143D219}" destId="{A8A79A38-7242-7649-BB73-21F55611552F}" srcOrd="0" destOrd="0" presId="urn:microsoft.com/office/officeart/2005/8/layout/cycle8"/>
    <dgm:cxn modelId="{B16D0C3F-AA8F-2542-B20C-99578D14A897}" type="presOf" srcId="{77E4E8F7-BAFF-4106-801B-1FA3E0C4F8F9}" destId="{D2949954-FEF4-D043-A8FB-6C5A6B33117B}" srcOrd="0" destOrd="0" presId="urn:microsoft.com/office/officeart/2005/8/layout/cycle8"/>
    <dgm:cxn modelId="{3392464C-FDD1-8A41-BE79-67679B492376}" type="presOf" srcId="{54004BBE-C3DD-409A-8A79-22A49F1120E0}" destId="{4871F914-5445-294E-B32B-315E1A86CA9D}" srcOrd="1" destOrd="0" presId="urn:microsoft.com/office/officeart/2005/8/layout/cycle8"/>
    <dgm:cxn modelId="{0F10B157-46A7-40AE-8FB5-0801F51744EF}" srcId="{77E4E8F7-BAFF-4106-801B-1FA3E0C4F8F9}" destId="{4DFA440C-E541-48F4-88B8-603731B561C8}" srcOrd="5" destOrd="0" parTransId="{53A8591C-C831-434E-B388-57CBC83C96F3}" sibTransId="{A4B65534-2505-4F50-AC17-CBC12771A6DB}"/>
    <dgm:cxn modelId="{897DC15A-8A55-E44C-9456-7E589054191E}" type="presOf" srcId="{05352F4C-4922-427C-987C-1261A143D219}" destId="{7A5DAC0D-BF47-D744-BD96-97D590D71EFF}" srcOrd="1" destOrd="0" presId="urn:microsoft.com/office/officeart/2005/8/layout/cycle8"/>
    <dgm:cxn modelId="{4B8C0C61-9AD3-CB41-BEA5-4E572E490D24}" type="presOf" srcId="{4DFA440C-E541-48F4-88B8-603731B561C8}" destId="{89011C51-70CA-7A43-9FDF-58AE1D76B3D6}" srcOrd="0" destOrd="0" presId="urn:microsoft.com/office/officeart/2005/8/layout/cycle8"/>
    <dgm:cxn modelId="{311BE564-1F1A-4945-AA00-49EFC9AC7A6B}" srcId="{77E4E8F7-BAFF-4106-801B-1FA3E0C4F8F9}" destId="{478129F2-E8A6-4866-8D7E-4B64ACAA26ED}" srcOrd="0" destOrd="0" parTransId="{027AA3EA-9180-4D25-9AD8-7EBF9748982E}" sibTransId="{6F89A13F-F189-44DE-9AA6-FD5852A3ADBD}"/>
    <dgm:cxn modelId="{23EAFE7A-828E-C449-81A1-68A794F2D19D}" type="presOf" srcId="{478129F2-E8A6-4866-8D7E-4B64ACAA26ED}" destId="{97810E62-167D-C74C-B39E-B7FACAE202D7}" srcOrd="1" destOrd="0" presId="urn:microsoft.com/office/officeart/2005/8/layout/cycle8"/>
    <dgm:cxn modelId="{115FD27F-5ACC-2E4D-A35C-79EE00BDCB82}" type="presOf" srcId="{4DFA440C-E541-48F4-88B8-603731B561C8}" destId="{C8789C0A-6801-8049-96E1-D508853E91D7}" srcOrd="1" destOrd="0" presId="urn:microsoft.com/office/officeart/2005/8/layout/cycle8"/>
    <dgm:cxn modelId="{94992D80-C865-8946-97BB-4577BE608FEF}" type="presOf" srcId="{FF067525-E474-452A-8110-B348A307C7CF}" destId="{2154E9A0-2659-2440-8864-08F5D7DE3B11}" srcOrd="1" destOrd="0" presId="urn:microsoft.com/office/officeart/2005/8/layout/cycle8"/>
    <dgm:cxn modelId="{24296B83-0E5C-684D-B52F-84DC248233D6}" type="presOf" srcId="{FF067525-E474-452A-8110-B348A307C7CF}" destId="{2503E1E0-C6E3-EE4F-8278-4BEC13089F1F}" srcOrd="0" destOrd="0" presId="urn:microsoft.com/office/officeart/2005/8/layout/cycle8"/>
    <dgm:cxn modelId="{E09A6297-E08E-4FFF-B175-97C989EA2698}" srcId="{77E4E8F7-BAFF-4106-801B-1FA3E0C4F8F9}" destId="{54004BBE-C3DD-409A-8A79-22A49F1120E0}" srcOrd="1" destOrd="0" parTransId="{CBFAC6B0-69D9-4B23-B12C-3129BA283392}" sibTransId="{BCF09CE2-F631-4D8E-9296-D4CC71D41E12}"/>
    <dgm:cxn modelId="{8AE09AA4-450B-E242-BDA4-F58587B762FA}" type="presOf" srcId="{E03046A4-792B-4890-A7CA-CFCE0E2F1723}" destId="{DE9F98C4-5DFF-D447-AF90-AD1C2822BA8A}" srcOrd="0" destOrd="0" presId="urn:microsoft.com/office/officeart/2005/8/layout/cycle8"/>
    <dgm:cxn modelId="{F1D06FB6-13FE-3845-8961-2B03190F990C}" type="presOf" srcId="{54004BBE-C3DD-409A-8A79-22A49F1120E0}" destId="{D70EE063-29B9-3247-958B-AA7DB3211B75}" srcOrd="0" destOrd="0" presId="urn:microsoft.com/office/officeart/2005/8/layout/cycle8"/>
    <dgm:cxn modelId="{2D183E0A-B196-9842-883B-72A573569CF1}" type="presParOf" srcId="{D2949954-FEF4-D043-A8FB-6C5A6B33117B}" destId="{4EC64021-7346-AD4F-9E69-1DE48BCDB2CE}" srcOrd="0" destOrd="0" presId="urn:microsoft.com/office/officeart/2005/8/layout/cycle8"/>
    <dgm:cxn modelId="{67030108-6E3B-C741-ACEA-330B9C05024F}" type="presParOf" srcId="{D2949954-FEF4-D043-A8FB-6C5A6B33117B}" destId="{D5D51214-CC12-D54D-A4B9-50FA9C07CFEF}" srcOrd="1" destOrd="0" presId="urn:microsoft.com/office/officeart/2005/8/layout/cycle8"/>
    <dgm:cxn modelId="{2C9BEC10-30E2-C642-9589-DBE6582E7B43}" type="presParOf" srcId="{D2949954-FEF4-D043-A8FB-6C5A6B33117B}" destId="{B235F4A2-0CF7-B342-9631-ACB7E16C131F}" srcOrd="2" destOrd="0" presId="urn:microsoft.com/office/officeart/2005/8/layout/cycle8"/>
    <dgm:cxn modelId="{F8671E0E-190C-F34E-9340-67648A3F165D}" type="presParOf" srcId="{D2949954-FEF4-D043-A8FB-6C5A6B33117B}" destId="{97810E62-167D-C74C-B39E-B7FACAE202D7}" srcOrd="3" destOrd="0" presId="urn:microsoft.com/office/officeart/2005/8/layout/cycle8"/>
    <dgm:cxn modelId="{33B0AD22-AFA6-8647-8BC4-F01E0C82F495}" type="presParOf" srcId="{D2949954-FEF4-D043-A8FB-6C5A6B33117B}" destId="{D70EE063-29B9-3247-958B-AA7DB3211B75}" srcOrd="4" destOrd="0" presId="urn:microsoft.com/office/officeart/2005/8/layout/cycle8"/>
    <dgm:cxn modelId="{5829485D-FE98-CF45-96D6-9A928BE8689C}" type="presParOf" srcId="{D2949954-FEF4-D043-A8FB-6C5A6B33117B}" destId="{CA738C32-5D7B-7840-972D-FE8693A40869}" srcOrd="5" destOrd="0" presId="urn:microsoft.com/office/officeart/2005/8/layout/cycle8"/>
    <dgm:cxn modelId="{0096060B-0750-6C45-B5BB-3060F0D4726F}" type="presParOf" srcId="{D2949954-FEF4-D043-A8FB-6C5A6B33117B}" destId="{04F95E8C-FF44-5348-B725-FC318624DA9F}" srcOrd="6" destOrd="0" presId="urn:microsoft.com/office/officeart/2005/8/layout/cycle8"/>
    <dgm:cxn modelId="{2EA57001-1010-7242-B6A3-0E6F6FEF869F}" type="presParOf" srcId="{D2949954-FEF4-D043-A8FB-6C5A6B33117B}" destId="{4871F914-5445-294E-B32B-315E1A86CA9D}" srcOrd="7" destOrd="0" presId="urn:microsoft.com/office/officeart/2005/8/layout/cycle8"/>
    <dgm:cxn modelId="{CA30112F-2057-9F43-8EAD-D104F8375F1A}" type="presParOf" srcId="{D2949954-FEF4-D043-A8FB-6C5A6B33117B}" destId="{2503E1E0-C6E3-EE4F-8278-4BEC13089F1F}" srcOrd="8" destOrd="0" presId="urn:microsoft.com/office/officeart/2005/8/layout/cycle8"/>
    <dgm:cxn modelId="{B6D21338-A6F0-8A40-84D1-90779233A6F1}" type="presParOf" srcId="{D2949954-FEF4-D043-A8FB-6C5A6B33117B}" destId="{D48A0421-3B3E-D449-ADDF-F8B0634D00A7}" srcOrd="9" destOrd="0" presId="urn:microsoft.com/office/officeart/2005/8/layout/cycle8"/>
    <dgm:cxn modelId="{457D7A83-3B03-904F-8CBA-B0B904E09E1A}" type="presParOf" srcId="{D2949954-FEF4-D043-A8FB-6C5A6B33117B}" destId="{6C078207-15F6-5746-810D-40847544B7E7}" srcOrd="10" destOrd="0" presId="urn:microsoft.com/office/officeart/2005/8/layout/cycle8"/>
    <dgm:cxn modelId="{7AD7D227-F9A6-5241-B004-488AC1B65EF9}" type="presParOf" srcId="{D2949954-FEF4-D043-A8FB-6C5A6B33117B}" destId="{2154E9A0-2659-2440-8864-08F5D7DE3B11}" srcOrd="11" destOrd="0" presId="urn:microsoft.com/office/officeart/2005/8/layout/cycle8"/>
    <dgm:cxn modelId="{C1094B3A-CA89-604E-8E29-B24E610BEFA3}" type="presParOf" srcId="{D2949954-FEF4-D043-A8FB-6C5A6B33117B}" destId="{A8A79A38-7242-7649-BB73-21F55611552F}" srcOrd="12" destOrd="0" presId="urn:microsoft.com/office/officeart/2005/8/layout/cycle8"/>
    <dgm:cxn modelId="{19655F94-FC20-4046-A450-2D4DFA3C44CC}" type="presParOf" srcId="{D2949954-FEF4-D043-A8FB-6C5A6B33117B}" destId="{65EF6551-D9A8-6C40-9079-4E936C419867}" srcOrd="13" destOrd="0" presId="urn:microsoft.com/office/officeart/2005/8/layout/cycle8"/>
    <dgm:cxn modelId="{8A855309-61FA-0B43-A8CB-62903C066C9B}" type="presParOf" srcId="{D2949954-FEF4-D043-A8FB-6C5A6B33117B}" destId="{E33436B8-0272-1E4F-9CAE-AD6AB2FD2053}" srcOrd="14" destOrd="0" presId="urn:microsoft.com/office/officeart/2005/8/layout/cycle8"/>
    <dgm:cxn modelId="{5AE02817-0385-7F4B-A40A-A44C27C0EEE5}" type="presParOf" srcId="{D2949954-FEF4-D043-A8FB-6C5A6B33117B}" destId="{7A5DAC0D-BF47-D744-BD96-97D590D71EFF}" srcOrd="15" destOrd="0" presId="urn:microsoft.com/office/officeart/2005/8/layout/cycle8"/>
    <dgm:cxn modelId="{14B1B62C-9996-F348-833F-75ED09256AB8}" type="presParOf" srcId="{D2949954-FEF4-D043-A8FB-6C5A6B33117B}" destId="{DE9F98C4-5DFF-D447-AF90-AD1C2822BA8A}" srcOrd="16" destOrd="0" presId="urn:microsoft.com/office/officeart/2005/8/layout/cycle8"/>
    <dgm:cxn modelId="{929F73B0-86F2-0C4C-AC22-F7FC22EA03E7}" type="presParOf" srcId="{D2949954-FEF4-D043-A8FB-6C5A6B33117B}" destId="{4FBA8E16-395E-5649-8ACD-DB9515F3A8BE}" srcOrd="17" destOrd="0" presId="urn:microsoft.com/office/officeart/2005/8/layout/cycle8"/>
    <dgm:cxn modelId="{C08D04E8-60E1-8D41-BA16-9C002ADD0042}" type="presParOf" srcId="{D2949954-FEF4-D043-A8FB-6C5A6B33117B}" destId="{B1F58F4B-E4AA-1F44-B13C-E35D32877D2D}" srcOrd="18" destOrd="0" presId="urn:microsoft.com/office/officeart/2005/8/layout/cycle8"/>
    <dgm:cxn modelId="{4B715C20-38A2-7948-9501-7F41F03844CF}" type="presParOf" srcId="{D2949954-FEF4-D043-A8FB-6C5A6B33117B}" destId="{2E2473B1-7807-FA41-8E6D-06E038A11346}" srcOrd="19" destOrd="0" presId="urn:microsoft.com/office/officeart/2005/8/layout/cycle8"/>
    <dgm:cxn modelId="{961BA5B2-480C-8A4B-87E9-43DA23CEE8BB}" type="presParOf" srcId="{D2949954-FEF4-D043-A8FB-6C5A6B33117B}" destId="{89011C51-70CA-7A43-9FDF-58AE1D76B3D6}" srcOrd="20" destOrd="0" presId="urn:microsoft.com/office/officeart/2005/8/layout/cycle8"/>
    <dgm:cxn modelId="{A523DB2D-B668-734C-A5B4-2C8829AB13C0}" type="presParOf" srcId="{D2949954-FEF4-D043-A8FB-6C5A6B33117B}" destId="{3788ADB7-2319-E544-99B0-4D9A4CB82ACF}" srcOrd="21" destOrd="0" presId="urn:microsoft.com/office/officeart/2005/8/layout/cycle8"/>
    <dgm:cxn modelId="{EAD3E8B2-06B3-5543-B9CA-759CF9E9CBE9}" type="presParOf" srcId="{D2949954-FEF4-D043-A8FB-6C5A6B33117B}" destId="{0E7090B1-D90C-044C-A061-3E7E657B7844}" srcOrd="22" destOrd="0" presId="urn:microsoft.com/office/officeart/2005/8/layout/cycle8"/>
    <dgm:cxn modelId="{2A56093D-CCEE-A74C-88E9-79AD0F8361C3}" type="presParOf" srcId="{D2949954-FEF4-D043-A8FB-6C5A6B33117B}" destId="{C8789C0A-6801-8049-96E1-D508853E91D7}" srcOrd="23" destOrd="0" presId="urn:microsoft.com/office/officeart/2005/8/layout/cycle8"/>
    <dgm:cxn modelId="{F5B771EE-DCC0-084F-A34F-A74DB0616A0C}" type="presParOf" srcId="{D2949954-FEF4-D043-A8FB-6C5A6B33117B}" destId="{09F0F83F-72BF-C74E-A3C8-4F87E2DA2D05}" srcOrd="24" destOrd="0" presId="urn:microsoft.com/office/officeart/2005/8/layout/cycle8"/>
    <dgm:cxn modelId="{4245AC13-3EB8-934B-95AF-9A7FCCBEE76F}" type="presParOf" srcId="{D2949954-FEF4-D043-A8FB-6C5A6B33117B}" destId="{7BC8A3D5-1687-644A-8B46-A19E7CD29CB2}" srcOrd="25" destOrd="0" presId="urn:microsoft.com/office/officeart/2005/8/layout/cycle8"/>
    <dgm:cxn modelId="{23D98E9A-F3F1-4342-B329-BCABA213535A}" type="presParOf" srcId="{D2949954-FEF4-D043-A8FB-6C5A6B33117B}" destId="{0B142DBC-1CBC-804B-9411-D993E67FBC36}" srcOrd="26" destOrd="0" presId="urn:microsoft.com/office/officeart/2005/8/layout/cycle8"/>
    <dgm:cxn modelId="{01E64957-85C4-9D4D-9296-B6DA3C832871}" type="presParOf" srcId="{D2949954-FEF4-D043-A8FB-6C5A6B33117B}" destId="{C9B33000-C8D2-2344-AFA7-C576DD9863FC}" srcOrd="27" destOrd="0" presId="urn:microsoft.com/office/officeart/2005/8/layout/cycle8"/>
    <dgm:cxn modelId="{A5A323AD-69CD-244A-985C-378CA3DCA8B9}" type="presParOf" srcId="{D2949954-FEF4-D043-A8FB-6C5A6B33117B}" destId="{323842A1-0A1B-6344-AB50-9A8433DEA381}" srcOrd="28" destOrd="0" presId="urn:microsoft.com/office/officeart/2005/8/layout/cycle8"/>
    <dgm:cxn modelId="{8DF2E9CC-780C-6D4A-9F3B-9138077516E1}" type="presParOf" srcId="{D2949954-FEF4-D043-A8FB-6C5A6B33117B}" destId="{31432DF7-1282-E14E-9D4B-90E55C757DC8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B62C86-F28E-41C8-9043-42D60FB5781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7C9882-99D7-4A43-B5AB-4D87C0FC53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Advanced Segmentation using ML &amp; AI</a:t>
          </a:r>
        </a:p>
      </dgm:t>
    </dgm:pt>
    <dgm:pt modelId="{C114B8CC-D6D8-4086-ACCD-1147CBC0CA13}" type="parTrans" cxnId="{075510B0-1303-4D00-9C3A-A6431AF6D5FE}">
      <dgm:prSet/>
      <dgm:spPr/>
      <dgm:t>
        <a:bodyPr/>
        <a:lstStyle/>
        <a:p>
          <a:endParaRPr lang="en-US"/>
        </a:p>
      </dgm:t>
    </dgm:pt>
    <dgm:pt modelId="{F0C8C9D3-FFB2-4B53-A762-A24E7424866D}" type="sibTrans" cxnId="{075510B0-1303-4D00-9C3A-A6431AF6D5FE}">
      <dgm:prSet/>
      <dgm:spPr/>
      <dgm:t>
        <a:bodyPr/>
        <a:lstStyle/>
        <a:p>
          <a:endParaRPr lang="en-US"/>
        </a:p>
      </dgm:t>
    </dgm:pt>
    <dgm:pt modelId="{DC1C3178-8305-40E0-BD0D-8CEE2E304C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Real-Time Data Integration</a:t>
          </a:r>
        </a:p>
      </dgm:t>
    </dgm:pt>
    <dgm:pt modelId="{3C75540F-7C72-4CD9-8725-EDBDA5F75F61}" type="parTrans" cxnId="{A3331970-58AB-4B3A-87CF-40CE01D14160}">
      <dgm:prSet/>
      <dgm:spPr/>
      <dgm:t>
        <a:bodyPr/>
        <a:lstStyle/>
        <a:p>
          <a:endParaRPr lang="en-US"/>
        </a:p>
      </dgm:t>
    </dgm:pt>
    <dgm:pt modelId="{79E34D7B-AEF7-493B-BD39-A61AED8ECAF8}" type="sibTrans" cxnId="{A3331970-58AB-4B3A-87CF-40CE01D14160}">
      <dgm:prSet/>
      <dgm:spPr/>
      <dgm:t>
        <a:bodyPr/>
        <a:lstStyle/>
        <a:p>
          <a:endParaRPr lang="en-US"/>
        </a:p>
      </dgm:t>
    </dgm:pt>
    <dgm:pt modelId="{5F8628AA-DB22-4A93-8874-BBE8E3C452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Customer Dashboards</a:t>
          </a:r>
        </a:p>
      </dgm:t>
    </dgm:pt>
    <dgm:pt modelId="{6D0EEA38-3D35-4E9B-8878-9102159CA06E}" type="parTrans" cxnId="{47C63250-05AC-4E41-B95C-2C3D898AFED6}">
      <dgm:prSet/>
      <dgm:spPr/>
      <dgm:t>
        <a:bodyPr/>
        <a:lstStyle/>
        <a:p>
          <a:endParaRPr lang="en-US"/>
        </a:p>
      </dgm:t>
    </dgm:pt>
    <dgm:pt modelId="{4A1B8B7F-06BC-4EA4-B9D1-0576D58323EE}" type="sibTrans" cxnId="{47C63250-05AC-4E41-B95C-2C3D898AFED6}">
      <dgm:prSet/>
      <dgm:spPr/>
      <dgm:t>
        <a:bodyPr/>
        <a:lstStyle/>
        <a:p>
          <a:endParaRPr lang="en-US"/>
        </a:p>
      </dgm:t>
    </dgm:pt>
    <dgm:pt modelId="{28BC872B-5F7D-427A-A3C3-03DEC9AE99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Generalized App</a:t>
          </a:r>
        </a:p>
      </dgm:t>
    </dgm:pt>
    <dgm:pt modelId="{6112F276-E977-4B01-BE36-AE8ABF950B88}" type="parTrans" cxnId="{CA348ED5-FA7A-469F-A36C-DD637BB3B030}">
      <dgm:prSet/>
      <dgm:spPr/>
      <dgm:t>
        <a:bodyPr/>
        <a:lstStyle/>
        <a:p>
          <a:endParaRPr lang="en-US"/>
        </a:p>
      </dgm:t>
    </dgm:pt>
    <dgm:pt modelId="{077E812E-44E4-4954-9A9A-C44A0BD1D492}" type="sibTrans" cxnId="{CA348ED5-FA7A-469F-A36C-DD637BB3B030}">
      <dgm:prSet/>
      <dgm:spPr/>
      <dgm:t>
        <a:bodyPr/>
        <a:lstStyle/>
        <a:p>
          <a:endParaRPr lang="en-US"/>
        </a:p>
      </dgm:t>
    </dgm:pt>
    <dgm:pt modelId="{D1EFB6A6-574A-4962-AAAD-8B6B8B03D234}" type="pres">
      <dgm:prSet presAssocID="{4FB62C86-F28E-41C8-9043-42D60FB5781D}" presName="root" presStyleCnt="0">
        <dgm:presLayoutVars>
          <dgm:dir/>
          <dgm:resizeHandles val="exact"/>
        </dgm:presLayoutVars>
      </dgm:prSet>
      <dgm:spPr/>
    </dgm:pt>
    <dgm:pt modelId="{ECB95C9A-F655-4787-A65B-CC4CD48584BE}" type="pres">
      <dgm:prSet presAssocID="{457C9882-99D7-4A43-B5AB-4D87C0FC5367}" presName="compNode" presStyleCnt="0"/>
      <dgm:spPr/>
    </dgm:pt>
    <dgm:pt modelId="{1B606D97-E545-46E8-8EA1-C6C47C69CD63}" type="pres">
      <dgm:prSet presAssocID="{457C9882-99D7-4A43-B5AB-4D87C0FC53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C57BCC-32B1-44C3-9FFF-EB5DD5EE9DC8}" type="pres">
      <dgm:prSet presAssocID="{457C9882-99D7-4A43-B5AB-4D87C0FC5367}" presName="spaceRect" presStyleCnt="0"/>
      <dgm:spPr/>
    </dgm:pt>
    <dgm:pt modelId="{A8FA4F1C-47FB-4716-8382-68C1F7373D84}" type="pres">
      <dgm:prSet presAssocID="{457C9882-99D7-4A43-B5AB-4D87C0FC5367}" presName="textRect" presStyleLbl="revTx" presStyleIdx="0" presStyleCnt="4">
        <dgm:presLayoutVars>
          <dgm:chMax val="1"/>
          <dgm:chPref val="1"/>
        </dgm:presLayoutVars>
      </dgm:prSet>
      <dgm:spPr/>
    </dgm:pt>
    <dgm:pt modelId="{EEBA0994-BB87-404F-A7AA-A4E929E8D1E0}" type="pres">
      <dgm:prSet presAssocID="{F0C8C9D3-FFB2-4B53-A762-A24E7424866D}" presName="sibTrans" presStyleCnt="0"/>
      <dgm:spPr/>
    </dgm:pt>
    <dgm:pt modelId="{5D1FC132-4718-4ADE-9FB6-BE1A07F8E78B}" type="pres">
      <dgm:prSet presAssocID="{DC1C3178-8305-40E0-BD0D-8CEE2E304C84}" presName="compNode" presStyleCnt="0"/>
      <dgm:spPr/>
    </dgm:pt>
    <dgm:pt modelId="{0C695519-BA76-4D5B-8883-6A24F5B6607A}" type="pres">
      <dgm:prSet presAssocID="{DC1C3178-8305-40E0-BD0D-8CEE2E304C8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823A5C3-35E5-4272-B92E-12A037F320EB}" type="pres">
      <dgm:prSet presAssocID="{DC1C3178-8305-40E0-BD0D-8CEE2E304C84}" presName="spaceRect" presStyleCnt="0"/>
      <dgm:spPr/>
    </dgm:pt>
    <dgm:pt modelId="{2107E0C2-FABE-4796-B206-3465BABDC857}" type="pres">
      <dgm:prSet presAssocID="{DC1C3178-8305-40E0-BD0D-8CEE2E304C84}" presName="textRect" presStyleLbl="revTx" presStyleIdx="1" presStyleCnt="4">
        <dgm:presLayoutVars>
          <dgm:chMax val="1"/>
          <dgm:chPref val="1"/>
        </dgm:presLayoutVars>
      </dgm:prSet>
      <dgm:spPr/>
    </dgm:pt>
    <dgm:pt modelId="{6907DB30-B06E-413C-AB55-4D514579401E}" type="pres">
      <dgm:prSet presAssocID="{79E34D7B-AEF7-493B-BD39-A61AED8ECAF8}" presName="sibTrans" presStyleCnt="0"/>
      <dgm:spPr/>
    </dgm:pt>
    <dgm:pt modelId="{5A5744B9-767E-44A8-A760-12D434FF4C36}" type="pres">
      <dgm:prSet presAssocID="{5F8628AA-DB22-4A93-8874-BBE8E3C452CE}" presName="compNode" presStyleCnt="0"/>
      <dgm:spPr/>
    </dgm:pt>
    <dgm:pt modelId="{14B6AF0A-5266-4B22-8958-AA03D2A57FA7}" type="pres">
      <dgm:prSet presAssocID="{5F8628AA-DB22-4A93-8874-BBE8E3C452C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0E05F20-6E9F-464C-B5E4-107EF9637B21}" type="pres">
      <dgm:prSet presAssocID="{5F8628AA-DB22-4A93-8874-BBE8E3C452CE}" presName="spaceRect" presStyleCnt="0"/>
      <dgm:spPr/>
    </dgm:pt>
    <dgm:pt modelId="{DBEB4CAA-4BAB-4C25-ADE8-0B2E44D200A9}" type="pres">
      <dgm:prSet presAssocID="{5F8628AA-DB22-4A93-8874-BBE8E3C452CE}" presName="textRect" presStyleLbl="revTx" presStyleIdx="2" presStyleCnt="4">
        <dgm:presLayoutVars>
          <dgm:chMax val="1"/>
          <dgm:chPref val="1"/>
        </dgm:presLayoutVars>
      </dgm:prSet>
      <dgm:spPr/>
    </dgm:pt>
    <dgm:pt modelId="{3D7282F5-19AF-40EA-B1AA-D22C08F9D947}" type="pres">
      <dgm:prSet presAssocID="{4A1B8B7F-06BC-4EA4-B9D1-0576D58323EE}" presName="sibTrans" presStyleCnt="0"/>
      <dgm:spPr/>
    </dgm:pt>
    <dgm:pt modelId="{CC751021-DDAE-4191-8B2C-832D3EADF485}" type="pres">
      <dgm:prSet presAssocID="{28BC872B-5F7D-427A-A3C3-03DEC9AE992C}" presName="compNode" presStyleCnt="0"/>
      <dgm:spPr/>
    </dgm:pt>
    <dgm:pt modelId="{FE49502B-23DF-4A7E-9F9F-3A76CAE74048}" type="pres">
      <dgm:prSet presAssocID="{28BC872B-5F7D-427A-A3C3-03DEC9AE99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2FD11E4-51EE-4A8A-A51B-440A7510E01A}" type="pres">
      <dgm:prSet presAssocID="{28BC872B-5F7D-427A-A3C3-03DEC9AE992C}" presName="spaceRect" presStyleCnt="0"/>
      <dgm:spPr/>
    </dgm:pt>
    <dgm:pt modelId="{980649F7-607E-4D97-9DA8-513285E18018}" type="pres">
      <dgm:prSet presAssocID="{28BC872B-5F7D-427A-A3C3-03DEC9AE99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2FE9E01-40DD-8740-8370-724AE4F23CDC}" type="presOf" srcId="{5F8628AA-DB22-4A93-8874-BBE8E3C452CE}" destId="{DBEB4CAA-4BAB-4C25-ADE8-0B2E44D200A9}" srcOrd="0" destOrd="0" presId="urn:microsoft.com/office/officeart/2018/2/layout/IconLabelList"/>
    <dgm:cxn modelId="{47C63250-05AC-4E41-B95C-2C3D898AFED6}" srcId="{4FB62C86-F28E-41C8-9043-42D60FB5781D}" destId="{5F8628AA-DB22-4A93-8874-BBE8E3C452CE}" srcOrd="2" destOrd="0" parTransId="{6D0EEA38-3D35-4E9B-8878-9102159CA06E}" sibTransId="{4A1B8B7F-06BC-4EA4-B9D1-0576D58323EE}"/>
    <dgm:cxn modelId="{A3331970-58AB-4B3A-87CF-40CE01D14160}" srcId="{4FB62C86-F28E-41C8-9043-42D60FB5781D}" destId="{DC1C3178-8305-40E0-BD0D-8CEE2E304C84}" srcOrd="1" destOrd="0" parTransId="{3C75540F-7C72-4CD9-8725-EDBDA5F75F61}" sibTransId="{79E34D7B-AEF7-493B-BD39-A61AED8ECAF8}"/>
    <dgm:cxn modelId="{43F29080-D677-5544-819E-B3391AE910CF}" type="presOf" srcId="{4FB62C86-F28E-41C8-9043-42D60FB5781D}" destId="{D1EFB6A6-574A-4962-AAAD-8B6B8B03D234}" srcOrd="0" destOrd="0" presId="urn:microsoft.com/office/officeart/2018/2/layout/IconLabelList"/>
    <dgm:cxn modelId="{075510B0-1303-4D00-9C3A-A6431AF6D5FE}" srcId="{4FB62C86-F28E-41C8-9043-42D60FB5781D}" destId="{457C9882-99D7-4A43-B5AB-4D87C0FC5367}" srcOrd="0" destOrd="0" parTransId="{C114B8CC-D6D8-4086-ACCD-1147CBC0CA13}" sibTransId="{F0C8C9D3-FFB2-4B53-A762-A24E7424866D}"/>
    <dgm:cxn modelId="{C4F65BB0-006B-E646-86B5-FEFAE766B6D4}" type="presOf" srcId="{457C9882-99D7-4A43-B5AB-4D87C0FC5367}" destId="{A8FA4F1C-47FB-4716-8382-68C1F7373D84}" srcOrd="0" destOrd="0" presId="urn:microsoft.com/office/officeart/2018/2/layout/IconLabelList"/>
    <dgm:cxn modelId="{DBAE8DB4-1F4D-E743-84F1-0D40791F7606}" type="presOf" srcId="{DC1C3178-8305-40E0-BD0D-8CEE2E304C84}" destId="{2107E0C2-FABE-4796-B206-3465BABDC857}" srcOrd="0" destOrd="0" presId="urn:microsoft.com/office/officeart/2018/2/layout/IconLabelList"/>
    <dgm:cxn modelId="{CF66C1C3-0B87-3344-B0C5-0AE655B0B77F}" type="presOf" srcId="{28BC872B-5F7D-427A-A3C3-03DEC9AE992C}" destId="{980649F7-607E-4D97-9DA8-513285E18018}" srcOrd="0" destOrd="0" presId="urn:microsoft.com/office/officeart/2018/2/layout/IconLabelList"/>
    <dgm:cxn modelId="{CA348ED5-FA7A-469F-A36C-DD637BB3B030}" srcId="{4FB62C86-F28E-41C8-9043-42D60FB5781D}" destId="{28BC872B-5F7D-427A-A3C3-03DEC9AE992C}" srcOrd="3" destOrd="0" parTransId="{6112F276-E977-4B01-BE36-AE8ABF950B88}" sibTransId="{077E812E-44E4-4954-9A9A-C44A0BD1D492}"/>
    <dgm:cxn modelId="{6A3A7FCC-C1C9-1A4B-A7BC-034CC559DA5A}" type="presParOf" srcId="{D1EFB6A6-574A-4962-AAAD-8B6B8B03D234}" destId="{ECB95C9A-F655-4787-A65B-CC4CD48584BE}" srcOrd="0" destOrd="0" presId="urn:microsoft.com/office/officeart/2018/2/layout/IconLabelList"/>
    <dgm:cxn modelId="{80B7FDB1-C209-3245-9C1E-6D6CC672B9EA}" type="presParOf" srcId="{ECB95C9A-F655-4787-A65B-CC4CD48584BE}" destId="{1B606D97-E545-46E8-8EA1-C6C47C69CD63}" srcOrd="0" destOrd="0" presId="urn:microsoft.com/office/officeart/2018/2/layout/IconLabelList"/>
    <dgm:cxn modelId="{104B18BB-251A-3C42-BE24-A88A10910424}" type="presParOf" srcId="{ECB95C9A-F655-4787-A65B-CC4CD48584BE}" destId="{5FC57BCC-32B1-44C3-9FFF-EB5DD5EE9DC8}" srcOrd="1" destOrd="0" presId="urn:microsoft.com/office/officeart/2018/2/layout/IconLabelList"/>
    <dgm:cxn modelId="{1693C6F8-7BFC-AC41-A659-B28AF0C9A273}" type="presParOf" srcId="{ECB95C9A-F655-4787-A65B-CC4CD48584BE}" destId="{A8FA4F1C-47FB-4716-8382-68C1F7373D84}" srcOrd="2" destOrd="0" presId="urn:microsoft.com/office/officeart/2018/2/layout/IconLabelList"/>
    <dgm:cxn modelId="{113EA82C-FAFC-7642-9ED7-0D8D8C062C84}" type="presParOf" srcId="{D1EFB6A6-574A-4962-AAAD-8B6B8B03D234}" destId="{EEBA0994-BB87-404F-A7AA-A4E929E8D1E0}" srcOrd="1" destOrd="0" presId="urn:microsoft.com/office/officeart/2018/2/layout/IconLabelList"/>
    <dgm:cxn modelId="{9135672A-7FA4-D546-98D3-39CF8203C807}" type="presParOf" srcId="{D1EFB6A6-574A-4962-AAAD-8B6B8B03D234}" destId="{5D1FC132-4718-4ADE-9FB6-BE1A07F8E78B}" srcOrd="2" destOrd="0" presId="urn:microsoft.com/office/officeart/2018/2/layout/IconLabelList"/>
    <dgm:cxn modelId="{7F19594B-3992-EA41-BECF-2050CC42F2A4}" type="presParOf" srcId="{5D1FC132-4718-4ADE-9FB6-BE1A07F8E78B}" destId="{0C695519-BA76-4D5B-8883-6A24F5B6607A}" srcOrd="0" destOrd="0" presId="urn:microsoft.com/office/officeart/2018/2/layout/IconLabelList"/>
    <dgm:cxn modelId="{70E63EE0-A11C-0F4F-84DC-CD9D31E036D4}" type="presParOf" srcId="{5D1FC132-4718-4ADE-9FB6-BE1A07F8E78B}" destId="{F823A5C3-35E5-4272-B92E-12A037F320EB}" srcOrd="1" destOrd="0" presId="urn:microsoft.com/office/officeart/2018/2/layout/IconLabelList"/>
    <dgm:cxn modelId="{6168483E-CB07-3B42-A2E6-10736A4F7DB5}" type="presParOf" srcId="{5D1FC132-4718-4ADE-9FB6-BE1A07F8E78B}" destId="{2107E0C2-FABE-4796-B206-3465BABDC857}" srcOrd="2" destOrd="0" presId="urn:microsoft.com/office/officeart/2018/2/layout/IconLabelList"/>
    <dgm:cxn modelId="{B5FFB983-C455-924F-9661-344B8F9BEE75}" type="presParOf" srcId="{D1EFB6A6-574A-4962-AAAD-8B6B8B03D234}" destId="{6907DB30-B06E-413C-AB55-4D514579401E}" srcOrd="3" destOrd="0" presId="urn:microsoft.com/office/officeart/2018/2/layout/IconLabelList"/>
    <dgm:cxn modelId="{F678E0BC-D43A-1C4A-8FF6-9279D3BC05A6}" type="presParOf" srcId="{D1EFB6A6-574A-4962-AAAD-8B6B8B03D234}" destId="{5A5744B9-767E-44A8-A760-12D434FF4C36}" srcOrd="4" destOrd="0" presId="urn:microsoft.com/office/officeart/2018/2/layout/IconLabelList"/>
    <dgm:cxn modelId="{687F2CC2-D638-544C-B1CD-7509CBF283B9}" type="presParOf" srcId="{5A5744B9-767E-44A8-A760-12D434FF4C36}" destId="{14B6AF0A-5266-4B22-8958-AA03D2A57FA7}" srcOrd="0" destOrd="0" presId="urn:microsoft.com/office/officeart/2018/2/layout/IconLabelList"/>
    <dgm:cxn modelId="{A2CD9EA4-F4EF-B648-B000-631239E52F00}" type="presParOf" srcId="{5A5744B9-767E-44A8-A760-12D434FF4C36}" destId="{40E05F20-6E9F-464C-B5E4-107EF9637B21}" srcOrd="1" destOrd="0" presId="urn:microsoft.com/office/officeart/2018/2/layout/IconLabelList"/>
    <dgm:cxn modelId="{49C3695E-452E-3E44-B4E2-4A17FDDD4A6E}" type="presParOf" srcId="{5A5744B9-767E-44A8-A760-12D434FF4C36}" destId="{DBEB4CAA-4BAB-4C25-ADE8-0B2E44D200A9}" srcOrd="2" destOrd="0" presId="urn:microsoft.com/office/officeart/2018/2/layout/IconLabelList"/>
    <dgm:cxn modelId="{36AB6CAB-83B2-D44D-A0B3-A82F14789552}" type="presParOf" srcId="{D1EFB6A6-574A-4962-AAAD-8B6B8B03D234}" destId="{3D7282F5-19AF-40EA-B1AA-D22C08F9D947}" srcOrd="5" destOrd="0" presId="urn:microsoft.com/office/officeart/2018/2/layout/IconLabelList"/>
    <dgm:cxn modelId="{22CD886C-C0C4-1948-B466-B054AF291FE0}" type="presParOf" srcId="{D1EFB6A6-574A-4962-AAAD-8B6B8B03D234}" destId="{CC751021-DDAE-4191-8B2C-832D3EADF485}" srcOrd="6" destOrd="0" presId="urn:microsoft.com/office/officeart/2018/2/layout/IconLabelList"/>
    <dgm:cxn modelId="{CED7E052-B1D1-BF42-A7B2-668B65EC807B}" type="presParOf" srcId="{CC751021-DDAE-4191-8B2C-832D3EADF485}" destId="{FE49502B-23DF-4A7E-9F9F-3A76CAE74048}" srcOrd="0" destOrd="0" presId="urn:microsoft.com/office/officeart/2018/2/layout/IconLabelList"/>
    <dgm:cxn modelId="{C1A789E5-52BB-C14D-A4D1-AB5D745A0394}" type="presParOf" srcId="{CC751021-DDAE-4191-8B2C-832D3EADF485}" destId="{62FD11E4-51EE-4A8A-A51B-440A7510E01A}" srcOrd="1" destOrd="0" presId="urn:microsoft.com/office/officeart/2018/2/layout/IconLabelList"/>
    <dgm:cxn modelId="{0E3462AD-52E8-2D4C-BF68-ECFA6C640AEE}" type="presParOf" srcId="{CC751021-DDAE-4191-8B2C-832D3EADF485}" destId="{980649F7-607E-4D97-9DA8-513285E1801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C64021-7346-AD4F-9E69-1DE48BCDB2CE}">
      <dsp:nvSpPr>
        <dsp:cNvPr id="0" name=""/>
        <dsp:cNvSpPr/>
      </dsp:nvSpPr>
      <dsp:spPr>
        <a:xfrm>
          <a:off x="779800" y="206744"/>
          <a:ext cx="3010936" cy="3010936"/>
        </a:xfrm>
        <a:prstGeom prst="pie">
          <a:avLst>
            <a:gd name="adj1" fmla="val 16200000"/>
            <a:gd name="adj2" fmla="val 19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Customer Loyalty</a:t>
          </a:r>
        </a:p>
      </dsp:txBody>
      <dsp:txXfrm>
        <a:off x="2356957" y="591356"/>
        <a:ext cx="788578" cy="609356"/>
      </dsp:txXfrm>
    </dsp:sp>
    <dsp:sp modelId="{D70EE063-29B9-3247-958B-AA7DB3211B75}">
      <dsp:nvSpPr>
        <dsp:cNvPr id="0" name=""/>
        <dsp:cNvSpPr/>
      </dsp:nvSpPr>
      <dsp:spPr>
        <a:xfrm>
          <a:off x="815644" y="268755"/>
          <a:ext cx="3010936" cy="3010936"/>
        </a:xfrm>
        <a:prstGeom prst="pie">
          <a:avLst>
            <a:gd name="adj1" fmla="val 19800000"/>
            <a:gd name="adj2" fmla="val 1800000"/>
          </a:avLst>
        </a:prstGeom>
        <a:solidFill>
          <a:schemeClr val="accent2">
            <a:hueOff val="1288722"/>
            <a:satOff val="-3699"/>
            <a:lumOff val="-5922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Age Segmentation</a:t>
          </a:r>
        </a:p>
      </dsp:txBody>
      <dsp:txXfrm>
        <a:off x="2858780" y="1487468"/>
        <a:ext cx="824423" cy="591433"/>
      </dsp:txXfrm>
    </dsp:sp>
    <dsp:sp modelId="{2503E1E0-C6E3-EE4F-8278-4BEC13089F1F}">
      <dsp:nvSpPr>
        <dsp:cNvPr id="0" name=""/>
        <dsp:cNvSpPr/>
      </dsp:nvSpPr>
      <dsp:spPr>
        <a:xfrm>
          <a:off x="779800" y="330766"/>
          <a:ext cx="3010936" cy="3010936"/>
        </a:xfrm>
        <a:prstGeom prst="pie">
          <a:avLst>
            <a:gd name="adj1" fmla="val 1800000"/>
            <a:gd name="adj2" fmla="val 5400000"/>
          </a:avLst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Fraud</a:t>
          </a:r>
        </a:p>
      </dsp:txBody>
      <dsp:txXfrm>
        <a:off x="2356957" y="2365657"/>
        <a:ext cx="788578" cy="609356"/>
      </dsp:txXfrm>
    </dsp:sp>
    <dsp:sp modelId="{A8A79A38-7242-7649-BB73-21F55611552F}">
      <dsp:nvSpPr>
        <dsp:cNvPr id="0" name=""/>
        <dsp:cNvSpPr/>
      </dsp:nvSpPr>
      <dsp:spPr>
        <a:xfrm>
          <a:off x="708111" y="330766"/>
          <a:ext cx="3010936" cy="3010936"/>
        </a:xfrm>
        <a:prstGeom prst="pie">
          <a:avLst>
            <a:gd name="adj1" fmla="val 5400000"/>
            <a:gd name="adj2" fmla="val 9000000"/>
          </a:avLst>
        </a:prstGeom>
        <a:solidFill>
          <a:schemeClr val="accent2">
            <a:hueOff val="3866168"/>
            <a:satOff val="-11096"/>
            <a:lumOff val="-1776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Marketing Opportunities</a:t>
          </a:r>
        </a:p>
      </dsp:txBody>
      <dsp:txXfrm>
        <a:off x="1353312" y="2365657"/>
        <a:ext cx="788578" cy="609356"/>
      </dsp:txXfrm>
    </dsp:sp>
    <dsp:sp modelId="{DE9F98C4-5DFF-D447-AF90-AD1C2822BA8A}">
      <dsp:nvSpPr>
        <dsp:cNvPr id="0" name=""/>
        <dsp:cNvSpPr/>
      </dsp:nvSpPr>
      <dsp:spPr>
        <a:xfrm>
          <a:off x="672266" y="268755"/>
          <a:ext cx="3010936" cy="3010936"/>
        </a:xfrm>
        <a:prstGeom prst="pie">
          <a:avLst>
            <a:gd name="adj1" fmla="val 9000000"/>
            <a:gd name="adj2" fmla="val 12600000"/>
          </a:avLst>
        </a:prstGeom>
        <a:solidFill>
          <a:schemeClr val="accent2">
            <a:hueOff val="5154890"/>
            <a:satOff val="-14794"/>
            <a:lumOff val="-2368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Merchant Analysis</a:t>
          </a:r>
        </a:p>
      </dsp:txBody>
      <dsp:txXfrm>
        <a:off x="815644" y="1487468"/>
        <a:ext cx="824423" cy="591433"/>
      </dsp:txXfrm>
    </dsp:sp>
    <dsp:sp modelId="{89011C51-70CA-7A43-9FDF-58AE1D76B3D6}">
      <dsp:nvSpPr>
        <dsp:cNvPr id="0" name=""/>
        <dsp:cNvSpPr/>
      </dsp:nvSpPr>
      <dsp:spPr>
        <a:xfrm>
          <a:off x="708111" y="206744"/>
          <a:ext cx="3010936" cy="3010936"/>
        </a:xfrm>
        <a:prstGeom prst="pie">
          <a:avLst>
            <a:gd name="adj1" fmla="val 12600000"/>
            <a:gd name="adj2" fmla="val 16200000"/>
          </a:avLst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Lifetime (LTV) Value</a:t>
          </a:r>
        </a:p>
      </dsp:txBody>
      <dsp:txXfrm>
        <a:off x="1353312" y="591356"/>
        <a:ext cx="788578" cy="609356"/>
      </dsp:txXfrm>
    </dsp:sp>
    <dsp:sp modelId="{09F0F83F-72BF-C74E-A3C8-4F87E2DA2D05}">
      <dsp:nvSpPr>
        <dsp:cNvPr id="0" name=""/>
        <dsp:cNvSpPr/>
      </dsp:nvSpPr>
      <dsp:spPr>
        <a:xfrm>
          <a:off x="593299" y="20353"/>
          <a:ext cx="3383718" cy="3383718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C8A3D5-1687-644A-8B46-A19E7CD29CB2}">
      <dsp:nvSpPr>
        <dsp:cNvPr id="0" name=""/>
        <dsp:cNvSpPr/>
      </dsp:nvSpPr>
      <dsp:spPr>
        <a:xfrm>
          <a:off x="629143" y="82364"/>
          <a:ext cx="3383718" cy="3383718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solidFill>
          <a:schemeClr val="accent2">
            <a:hueOff val="1288722"/>
            <a:satOff val="-3699"/>
            <a:lumOff val="-5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B142DBC-1CBC-804B-9411-D993E67FBC36}">
      <dsp:nvSpPr>
        <dsp:cNvPr id="0" name=""/>
        <dsp:cNvSpPr/>
      </dsp:nvSpPr>
      <dsp:spPr>
        <a:xfrm>
          <a:off x="593299" y="144375"/>
          <a:ext cx="3383718" cy="3383718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B33000-C8D2-2344-AFA7-C576DD9863FC}">
      <dsp:nvSpPr>
        <dsp:cNvPr id="0" name=""/>
        <dsp:cNvSpPr/>
      </dsp:nvSpPr>
      <dsp:spPr>
        <a:xfrm>
          <a:off x="521829" y="144375"/>
          <a:ext cx="3383718" cy="3383718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solidFill>
          <a:schemeClr val="accent2">
            <a:hueOff val="3866168"/>
            <a:satOff val="-11096"/>
            <a:lumOff val="-17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3842A1-0A1B-6344-AB50-9A8433DEA381}">
      <dsp:nvSpPr>
        <dsp:cNvPr id="0" name=""/>
        <dsp:cNvSpPr/>
      </dsp:nvSpPr>
      <dsp:spPr>
        <a:xfrm>
          <a:off x="485985" y="82364"/>
          <a:ext cx="3383718" cy="3383718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solidFill>
          <a:schemeClr val="accent2">
            <a:hueOff val="5154890"/>
            <a:satOff val="-14794"/>
            <a:lumOff val="-236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1432DF7-1282-E14E-9D4B-90E55C757DC8}">
      <dsp:nvSpPr>
        <dsp:cNvPr id="0" name=""/>
        <dsp:cNvSpPr/>
      </dsp:nvSpPr>
      <dsp:spPr>
        <a:xfrm>
          <a:off x="521829" y="20353"/>
          <a:ext cx="3383718" cy="3383718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06D97-E545-46E8-8EA1-C6C47C69CD63}">
      <dsp:nvSpPr>
        <dsp:cNvPr id="0" name=""/>
        <dsp:cNvSpPr/>
      </dsp:nvSpPr>
      <dsp:spPr>
        <a:xfrm>
          <a:off x="1138979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A4F1C-47FB-4716-8382-68C1F7373D84}">
      <dsp:nvSpPr>
        <dsp:cNvPr id="0" name=""/>
        <dsp:cNvSpPr/>
      </dsp:nvSpPr>
      <dsp:spPr>
        <a:xfrm>
          <a:off x="569079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Advanced Segmentation using ML &amp; AI</a:t>
          </a:r>
        </a:p>
      </dsp:txBody>
      <dsp:txXfrm>
        <a:off x="569079" y="2226604"/>
        <a:ext cx="2072362" cy="720000"/>
      </dsp:txXfrm>
    </dsp:sp>
    <dsp:sp modelId="{0C695519-BA76-4D5B-8883-6A24F5B6607A}">
      <dsp:nvSpPr>
        <dsp:cNvPr id="0" name=""/>
        <dsp:cNvSpPr/>
      </dsp:nvSpPr>
      <dsp:spPr>
        <a:xfrm>
          <a:off x="3574005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7E0C2-FABE-4796-B206-3465BABDC857}">
      <dsp:nvSpPr>
        <dsp:cNvPr id="0" name=""/>
        <dsp:cNvSpPr/>
      </dsp:nvSpPr>
      <dsp:spPr>
        <a:xfrm>
          <a:off x="3004105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Real-Time Data Integration</a:t>
          </a:r>
        </a:p>
      </dsp:txBody>
      <dsp:txXfrm>
        <a:off x="3004105" y="2226604"/>
        <a:ext cx="2072362" cy="720000"/>
      </dsp:txXfrm>
    </dsp:sp>
    <dsp:sp modelId="{14B6AF0A-5266-4B22-8958-AA03D2A57FA7}">
      <dsp:nvSpPr>
        <dsp:cNvPr id="0" name=""/>
        <dsp:cNvSpPr/>
      </dsp:nvSpPr>
      <dsp:spPr>
        <a:xfrm>
          <a:off x="6009031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B4CAA-4BAB-4C25-ADE8-0B2E44D200A9}">
      <dsp:nvSpPr>
        <dsp:cNvPr id="0" name=""/>
        <dsp:cNvSpPr/>
      </dsp:nvSpPr>
      <dsp:spPr>
        <a:xfrm>
          <a:off x="5439131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Customer Dashboards</a:t>
          </a:r>
        </a:p>
      </dsp:txBody>
      <dsp:txXfrm>
        <a:off x="5439131" y="2226604"/>
        <a:ext cx="2072362" cy="720000"/>
      </dsp:txXfrm>
    </dsp:sp>
    <dsp:sp modelId="{FE49502B-23DF-4A7E-9F9F-3A76CAE74048}">
      <dsp:nvSpPr>
        <dsp:cNvPr id="0" name=""/>
        <dsp:cNvSpPr/>
      </dsp:nvSpPr>
      <dsp:spPr>
        <a:xfrm>
          <a:off x="8444057" y="1002271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649F7-607E-4D97-9DA8-513285E18018}">
      <dsp:nvSpPr>
        <dsp:cNvPr id="0" name=""/>
        <dsp:cNvSpPr/>
      </dsp:nvSpPr>
      <dsp:spPr>
        <a:xfrm>
          <a:off x="7874157" y="222660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Generalized App</a:t>
          </a:r>
        </a:p>
      </dsp:txBody>
      <dsp:txXfrm>
        <a:off x="7874157" y="222660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91">
            <a:extLst>
              <a:ext uri="{FF2B5EF4-FFF2-40B4-BE49-F238E27FC236}">
                <a16:creationId xmlns:a16="http://schemas.microsoft.com/office/drawing/2014/main" id="{88781F7C-4524-238F-1F14-6A7D0072BA0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5" name="Shape 92">
            <a:extLst>
              <a:ext uri="{FF2B5EF4-FFF2-40B4-BE49-F238E27FC236}">
                <a16:creationId xmlns:a16="http://schemas.microsoft.com/office/drawing/2014/main" id="{A8F171A7-1694-9B2A-CAF8-C1F69A09A95B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ptos" panose="020B00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ptos" panose="020B0004020202020204" pitchFamily="34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ptos" panose="020B000402020202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ptos" panose="020B000402020202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ptos" panose="020B000402020202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>
        <a:solidFill>
          <a:schemeClr val="tx1"/>
        </a:solidFill>
        <a:latin typeface="+mj-lt"/>
        <a:ea typeface="+mj-ea"/>
        <a:cs typeface="+mj-cs"/>
        <a:sym typeface="Aptos" panose="020B0004020202020204" pitchFamily="34" charset="0"/>
      </a:defRPr>
    </a:lvl5pPr>
    <a:lvl6pPr indent="1143000" latinLnBrk="0">
      <a:defRPr sz="1200">
        <a:latin typeface="+mj-lt"/>
        <a:ea typeface="+mj-ea"/>
        <a:cs typeface="+mj-cs"/>
        <a:sym typeface="Aptos"/>
      </a:defRPr>
    </a:lvl6pPr>
    <a:lvl7pPr indent="1371600" latinLnBrk="0">
      <a:defRPr sz="1200">
        <a:latin typeface="+mj-lt"/>
        <a:ea typeface="+mj-ea"/>
        <a:cs typeface="+mj-cs"/>
        <a:sym typeface="Aptos"/>
      </a:defRPr>
    </a:lvl7pPr>
    <a:lvl8pPr indent="1600200" latinLnBrk="0">
      <a:defRPr sz="1200">
        <a:latin typeface="+mj-lt"/>
        <a:ea typeface="+mj-ea"/>
        <a:cs typeface="+mj-cs"/>
        <a:sym typeface="Aptos"/>
      </a:defRPr>
    </a:lvl8pPr>
    <a:lvl9pPr indent="1828800" latinLnBrk="0">
      <a:defRPr sz="1200">
        <a:latin typeface="+mj-lt"/>
        <a:ea typeface="+mj-ea"/>
        <a:cs typeface="+mj-cs"/>
        <a:sym typeface="Apto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Customer loyalty is defined by analyzing three key metrics: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frequency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recency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and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spending behavior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 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Frequency, Recency &amp; Average Spending Thresholds: set by percentile to define:</a:t>
            </a:r>
          </a:p>
          <a:p>
            <a:pPr marL="91440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Low </a:t>
            </a:r>
          </a:p>
          <a:p>
            <a:pPr marL="91440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Moderate</a:t>
            </a:r>
          </a:p>
          <a:p>
            <a:pPr marL="91440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High</a:t>
            </a:r>
          </a:p>
          <a:p>
            <a:pPr marL="91440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Very High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5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findings: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TX, NY, PA &amp; CA dominate in the loyalty scores (one reason can be population)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Significant potential in most of the states except the lower populated states like Alaska, </a:t>
            </a:r>
            <a:r>
              <a:rPr lang="en-US" dirty="0" err="1"/>
              <a:t>Hawai</a:t>
            </a:r>
            <a:r>
              <a:rPr lang="en-US" dirty="0"/>
              <a:t> &amp; Delaware</a:t>
            </a:r>
          </a:p>
        </p:txBody>
      </p:sp>
    </p:spTree>
    <p:extLst>
      <p:ext uri="{BB962C8B-B14F-4D97-AF65-F5344CB8AC3E}">
        <p14:creationId xmlns:p14="http://schemas.microsoft.com/office/powerpoint/2010/main" val="371623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Findings: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Highest loyalty in Age groups: 29-28 and 39-48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Loyalty is decreasing by Age group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1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Findings: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High loyalty in Technology, Executive Leadership and Finance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Loyalty distributed across multiple job categories, but significant clusters in high-earning or high-responsibility roles.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Recommendations: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State: Regional campaigns to boost and retain loyalty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Age: 29-48: Personalized financial products like family rewards &amp; home improvement incentives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dirty="0"/>
              <a:t>Job: Profession specific credit card to be marketed at conferences and networking events. </a:t>
            </a:r>
          </a:p>
        </p:txBody>
      </p:sp>
    </p:spTree>
    <p:extLst>
      <p:ext uri="{BB962C8B-B14F-4D97-AF65-F5344CB8AC3E}">
        <p14:creationId xmlns:p14="http://schemas.microsoft.com/office/powerpoint/2010/main" val="415930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64065D50-2AFB-1503-5412-26936766A0D2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EED901-0F5F-0A4D-B46E-36A5974D21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194166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CFBA4-D843-6487-51F4-D89EFA26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90CB4-ABC7-634A-9E97-C799A34776DE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4CBFD-C2F1-CE07-E268-97D4F9EE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1945B-1C61-D3B1-F0E8-02872893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FC01D-A262-8A45-B24F-3E4B9BEE6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2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E219E-0F9C-EE03-3858-438B632D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EAC68-A118-B947-9D4D-ECC6D17CFE60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B7B0-A1D4-48B3-20BD-DF6147741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838F8-C7A7-E340-E2A5-B47FE5A5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B6C61-1C18-6040-B620-842DF01F99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17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2E2C500-EF40-D007-B53B-111EBFEC3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AEE54-471A-B249-9344-168150FB5C6B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EA22CAA-636A-6B50-CC69-FF0BC24E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94BE6C-52D9-3E75-61B8-864E7F2A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E0F56-66F7-EC45-856C-9657B3AD0C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90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A1B0ED-2DA7-4030-0185-146B65908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22926-9956-854F-A6AF-C5B27E61E26B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4627B6-9E6C-9773-ADE2-A5097E5E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CCB951-4537-5936-6BF9-8E4C6432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563E8-1927-1140-B4C9-07A7580C4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34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5EA0776-1DDE-1F79-75EA-2736CF22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A2BAA-8973-9543-B500-AD7DB99D103D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EB1D2AB-7BD5-D577-8FF4-19DC7ED60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5555C22-0FDE-87E4-8B2C-8CF08954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57C4D-5160-374A-8AC6-6D96CEC81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D8CCBE-5EA9-C818-B1CA-87D4554BA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48345-9865-734F-AC37-8F37A72118BE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819C308-25E4-C052-554B-0CFD4EC6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B763330-53AE-BDF5-7DD4-2A7B45A9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F95E5-46C2-6E43-ACB4-A3DD84A27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74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424ECF7-FB99-79BE-9879-AFE9D766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FC5CE-FD10-9B47-9B57-5E7B7BAF48E2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5A63A9-B303-7038-2A0B-7354AD25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040FD6-9CC2-26C6-3BAC-EF57D3F9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48DF6E-1877-F745-AB51-75D3FEF40B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5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7D1F6A1-A4A3-617F-5D9A-100E6C6F9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1B352-D142-4F4E-8158-F888AC3B70F9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C5D772C-7EF8-3D80-0728-3505940D0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8E38BBC-CC2C-9D6C-5F98-FDC6E6CC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22E45-D98E-344F-B220-D1ECDA61D2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27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7AD14-14E7-1D7D-D476-4BDFE1DF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98EE4-8C30-F44A-AEBC-F972B3DD5BF5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5513A-A4EA-BF49-03A2-6CE1BCD7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E55E9-3FCF-4438-302C-82F53BBD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EAA7C-5BB2-6845-A7DB-2BE6B775E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4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153C0-7A3F-8615-3239-3FD746BFF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D060D-1D0E-6A4C-9574-D625F23EBBD8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3D490-64C9-23FA-4511-C7967181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FFDE1-1222-F799-82ED-D7007CBD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3A88B-1F63-D843-9643-EF8742CF5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5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637FAEE6-F6D3-FE3B-EF61-3EDD5DAFB183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07C531-03E7-7C4C-8613-FBFE07A10C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81222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6CA93B8-79AF-C2B5-F3EB-CF491E9528D5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07FEF1-B170-E344-8C77-E3551DC1B1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47259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DD9CE6A7-692C-A4BF-7519-FF8968299070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81404-41DF-B845-B135-F6158D1A79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06700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37BA2424-3702-A0FE-550B-F838F81D5B35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17044-8CD9-514C-A5BB-812324C67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69807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82545D5D-4354-14C1-39C1-0D7B2CCD1BD9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61D4D-7565-A948-A43F-E140D3BB2B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08958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0F408CF-2CB3-4D43-31FE-09470750A7B6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DF9B1-8C8A-9A49-93CA-3F313B491D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510749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 lvl="0"/>
            <a:endParaRPr noProof="0">
              <a:sym typeface="Aptos"/>
            </a:endParaRP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6AE9F594-3435-4580-0093-6BEFCC929F46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E6CB6-2BA7-7B44-95B2-5954CB67AF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9542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F61DB-5085-2077-F1FE-9B7126F40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A172A-8EC5-C04F-B560-E90A38AA5605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09FDA-156A-EFB3-4225-08FD52DB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1B63F-B893-E8F4-952A-197C12DB2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62EB5-4650-DE46-A350-7632D28F2E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Text">
            <a:extLst>
              <a:ext uri="{FF2B5EF4-FFF2-40B4-BE49-F238E27FC236}">
                <a16:creationId xmlns:a16="http://schemas.microsoft.com/office/drawing/2014/main" id="{4C505130-AB10-64C5-1EA2-DE08911F391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45719" tIns="45720" rIns="45719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ptos Display" panose="020B0004020202020204" pitchFamily="34" charset="0"/>
              </a:rPr>
              <a:t>Title Text</a:t>
            </a:r>
          </a:p>
        </p:txBody>
      </p:sp>
      <p:sp>
        <p:nvSpPr>
          <p:cNvPr id="1027" name="Body Level One…">
            <a:extLst>
              <a:ext uri="{FF2B5EF4-FFF2-40B4-BE49-F238E27FC236}">
                <a16:creationId xmlns:a16="http://schemas.microsoft.com/office/drawing/2014/main" id="{D5140925-B6E1-0753-E144-90F4F2DC60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45719" tIns="45720" rIns="45719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ptos" panose="020B0004020202020204" pitchFamily="34" charset="0"/>
              </a:rPr>
              <a:t>Body Level One</a:t>
            </a:r>
          </a:p>
          <a:p>
            <a:pPr lvl="1"/>
            <a:r>
              <a:rPr lang="en-US" altLang="en-US">
                <a:sym typeface="Aptos" panose="020B0004020202020204" pitchFamily="34" charset="0"/>
              </a:rPr>
              <a:t>Body Level Two</a:t>
            </a:r>
          </a:p>
          <a:p>
            <a:pPr lvl="2"/>
            <a:r>
              <a:rPr lang="en-US" altLang="en-US">
                <a:sym typeface="Aptos" panose="020B0004020202020204" pitchFamily="34" charset="0"/>
              </a:rPr>
              <a:t>Body Level Three</a:t>
            </a:r>
          </a:p>
          <a:p>
            <a:pPr lvl="3"/>
            <a:r>
              <a:rPr lang="en-US" altLang="en-US">
                <a:sym typeface="Aptos" panose="020B0004020202020204" pitchFamily="34" charset="0"/>
              </a:rPr>
              <a:t>Body Level Four</a:t>
            </a:r>
          </a:p>
          <a:p>
            <a:pPr lvl="4"/>
            <a:r>
              <a:rPr lang="en-US" altLang="en-US">
                <a:sym typeface="Aptos" panose="020B0004020202020204" pitchFamily="34" charset="0"/>
              </a:rPr>
              <a:t>Body Level Five</a:t>
            </a:r>
          </a:p>
        </p:txBody>
      </p:sp>
      <p:sp>
        <p:nvSpPr>
          <p:cNvPr id="1028" name="Slide Number">
            <a:extLst>
              <a:ext uri="{FF2B5EF4-FFF2-40B4-BE49-F238E27FC236}">
                <a16:creationId xmlns:a16="http://schemas.microsoft.com/office/drawing/2014/main" id="{93BE2F35-8BEF-953C-E018-C8449BE65FC8}"/>
              </a:ext>
            </a:extLst>
          </p:cNvPr>
          <p:cNvSpPr txBox="1">
            <a:spLocks noGrp="1" noChangeArrowheads="1"/>
          </p:cNvSpPr>
          <p:nvPr>
            <p:ph type="sldNum" sz="quarter" idx="2"/>
          </p:nvPr>
        </p:nvSpPr>
        <p:spPr bwMode="auto">
          <a:xfrm>
            <a:off x="11080750" y="6403975"/>
            <a:ext cx="273050" cy="269875"/>
          </a:xfrm>
          <a:prstGeom prst="rect">
            <a:avLst/>
          </a:prstGeom>
          <a:noFill/>
          <a:ln>
            <a:noFill/>
          </a:ln>
        </p:spPr>
        <p:txBody>
          <a:bodyPr vert="horz" wrap="none" lIns="45719" tIns="45720" rIns="45719" bIns="45720" numCol="1" anchor="ctr" anchorCtr="0" compatLnSpc="1">
            <a:prstTxWarp prst="textNoShape">
              <a:avLst/>
            </a:prstTxWarp>
            <a:spAutoFit/>
          </a:bodyPr>
          <a:lstStyle>
            <a:lvl1pPr algn="r" eaLnBrk="1">
              <a:defRPr sz="1200">
                <a:solidFill>
                  <a:srgbClr val="757575"/>
                </a:solidFill>
              </a:defRPr>
            </a:lvl1pPr>
          </a:lstStyle>
          <a:p>
            <a:pPr>
              <a:defRPr/>
            </a:pPr>
            <a:fld id="{8684239D-8E40-9A4E-8F79-DC0289FD2A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transition spd="med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/>
          <a:ea typeface="Aptos Display"/>
          <a:cs typeface="Aptos Display"/>
          <a:sym typeface="Aptos Display" panose="020B0004020202020204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/>
          <a:ea typeface="Aptos Display"/>
          <a:cs typeface="Aptos Display"/>
          <a:sym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/>
          <a:ea typeface="Aptos Display"/>
          <a:cs typeface="Aptos Display"/>
          <a:sym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/>
          <a:ea typeface="Aptos Display"/>
          <a:cs typeface="Aptos Display"/>
          <a:sym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ptos Display"/>
          <a:ea typeface="Aptos Display"/>
          <a:cs typeface="Aptos Display"/>
          <a:sym typeface="Aptos Display" panose="020B0004020202020204" pitchFamily="34" charset="0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j-lt"/>
          <a:ea typeface="+mj-ea"/>
          <a:cs typeface="+mj-cs"/>
          <a:sym typeface="Aptos" panose="020B0004020202020204" pitchFamily="34" charset="0"/>
        </a:defRPr>
      </a:lvl1pPr>
      <a:lvl2pPr marL="723900" indent="-2667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j-lt"/>
          <a:ea typeface="+mj-ea"/>
          <a:cs typeface="+mj-cs"/>
          <a:sym typeface="Aptos" panose="020B0004020202020204" pitchFamily="34" charset="0"/>
        </a:defRPr>
      </a:lvl2pPr>
      <a:lvl3pPr marL="1233488" indent="-319088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j-lt"/>
          <a:ea typeface="+mj-ea"/>
          <a:cs typeface="+mj-cs"/>
          <a:sym typeface="Aptos" panose="020B0004020202020204" pitchFamily="34" charset="0"/>
        </a:defRPr>
      </a:lvl3pPr>
      <a:lvl4pPr marL="1727200" indent="-355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j-lt"/>
          <a:ea typeface="+mj-ea"/>
          <a:cs typeface="+mj-cs"/>
          <a:sym typeface="Aptos" panose="020B0004020202020204" pitchFamily="34" charset="0"/>
        </a:defRPr>
      </a:lvl4pPr>
      <a:lvl5pPr marL="2184400" indent="-355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800">
          <a:solidFill>
            <a:srgbClr val="000000"/>
          </a:solidFill>
          <a:latin typeface="+mj-lt"/>
          <a:ea typeface="+mj-ea"/>
          <a:cs typeface="+mj-cs"/>
          <a:sym typeface="Aptos" panose="020B0004020202020204" pitchFamily="34" charset="0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1ECD56B7-0B68-4361-5A16-8AC6AD900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E537F96F-1347-FD1B-9917-4055315D74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6AE5D-682E-7902-50EF-E1BBF47DC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5ABCA896-7773-2543-A212-E7E8CB4C4A96}" type="datetimeFigureOut">
              <a:rPr lang="en-US"/>
              <a:pPr>
                <a:defRPr/>
              </a:pPr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E7BEB-2C71-1AD1-5763-21CF778BD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18473-0FE6-6AC5-8DAC-FA64B3197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2E6AE971-1A0A-BD48-AF24-299070516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panose="020B00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5">
            <a:extLst>
              <a:ext uri="{FF2B5EF4-FFF2-40B4-BE49-F238E27FC236}">
                <a16:creationId xmlns:a16="http://schemas.microsoft.com/office/drawing/2014/main" id="{85D77DCE-691D-9F29-400E-9C0136531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4099" name="Picture 5" descr="Picture 5">
            <a:extLst>
              <a:ext uri="{FF2B5EF4-FFF2-40B4-BE49-F238E27FC236}">
                <a16:creationId xmlns:a16="http://schemas.microsoft.com/office/drawing/2014/main" id="{5E327D89-440E-E216-0A41-946219DD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0" b="8197"/>
          <a:stretch>
            <a:fillRect/>
          </a:stretch>
        </p:blipFill>
        <p:spPr bwMode="auto">
          <a:xfrm>
            <a:off x="2522538" y="0"/>
            <a:ext cx="96694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6" name="Rectangle 27">
            <a:extLst>
              <a:ext uri="{FF2B5EF4-FFF2-40B4-BE49-F238E27FC236}">
                <a16:creationId xmlns:a16="http://schemas.microsoft.com/office/drawing/2014/main" id="{B55D0152-B44C-9541-E203-89ECCA6E831F}"/>
              </a:ext>
            </a:extLst>
          </p:cNvPr>
          <p:cNvSpPr/>
          <p:nvPr/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8000"/>
                </a:srgbClr>
              </a:gs>
              <a:gs pos="35000">
                <a:srgbClr val="FFFFFF">
                  <a:alpha val="77000"/>
                </a:srgbClr>
              </a:gs>
              <a:gs pos="48000">
                <a:srgbClr val="FFFFFF"/>
              </a:gs>
              <a:gs pos="100000">
                <a:srgbClr val="FFFFFF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1B7B13D4-4545-68C6-3137-8160D3F095F8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952500" y="742950"/>
            <a:ext cx="3973513" cy="3692525"/>
          </a:xfrm>
        </p:spPr>
        <p:txBody>
          <a:bodyPr/>
          <a:lstStyle/>
          <a:p>
            <a:pPr algn="l" eaLnBrk="1" hangingPunct="1"/>
            <a:r>
              <a:rPr lang="en-US" altLang="en-US" sz="5200"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Credit Card Spending Behavior Analysis</a:t>
            </a:r>
          </a:p>
        </p:txBody>
      </p:sp>
      <p:sp>
        <p:nvSpPr>
          <p:cNvPr id="98" name="Subtitle 2">
            <a:extLst>
              <a:ext uri="{FF2B5EF4-FFF2-40B4-BE49-F238E27FC236}">
                <a16:creationId xmlns:a16="http://schemas.microsoft.com/office/drawing/2014/main" id="{D6EBD5CE-3E8D-43DE-3949-125045D56B59}"/>
              </a:ext>
            </a:extLst>
          </p:cNvPr>
          <p:cNvSpPr txBox="1">
            <a:spLocks noGrp="1" noChangeArrowheads="1"/>
          </p:cNvSpPr>
          <p:nvPr>
            <p:ph type="subTitle" sz="quarter" idx="1"/>
          </p:nvPr>
        </p:nvSpPr>
        <p:spPr>
          <a:xfrm>
            <a:off x="952500" y="4629150"/>
            <a:ext cx="3973513" cy="1485900"/>
          </a:xfrm>
        </p:spPr>
        <p:txBody>
          <a:bodyPr/>
          <a:lstStyle/>
          <a:p>
            <a:pPr algn="l" eaLnBrk="1" hangingPunct="1"/>
            <a:r>
              <a:rPr lang="en-US" altLang="en-US"/>
              <a:t>A deep dive into customer loyalty, transaction trends, and forecasting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 advAuto="0"/>
      <p:bldP spid="98" grpId="0" build="p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6">
            <a:extLst>
              <a:ext uri="{FF2B5EF4-FFF2-40B4-BE49-F238E27FC236}">
                <a16:creationId xmlns:a16="http://schemas.microsoft.com/office/drawing/2014/main" id="{11521BE5-891F-9201-C1DC-388A1415D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2291" name="Rectangle 28">
            <a:extLst>
              <a:ext uri="{FF2B5EF4-FFF2-40B4-BE49-F238E27FC236}">
                <a16:creationId xmlns:a16="http://schemas.microsoft.com/office/drawing/2014/main" id="{E5E34320-4383-EE80-462A-43AF2B6FE841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2292" name="Rectangle 30">
            <a:extLst>
              <a:ext uri="{FF2B5EF4-FFF2-40B4-BE49-F238E27FC236}">
                <a16:creationId xmlns:a16="http://schemas.microsoft.com/office/drawing/2014/main" id="{75C02624-5B99-7E2E-79BF-B9428050A77D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7" name="Rectangle 32">
            <a:extLst>
              <a:ext uri="{FF2B5EF4-FFF2-40B4-BE49-F238E27FC236}">
                <a16:creationId xmlns:a16="http://schemas.microsoft.com/office/drawing/2014/main" id="{F640B3D7-2206-C2AF-0A03-B88DA01D1733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58" name="Freeform: Shape 34">
            <a:extLst>
              <a:ext uri="{FF2B5EF4-FFF2-40B4-BE49-F238E27FC236}">
                <a16:creationId xmlns:a16="http://schemas.microsoft.com/office/drawing/2014/main" id="{28FF37BB-490C-8D38-3904-A3E8044526B8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2299" name="Title 1">
            <a:extLst>
              <a:ext uri="{FF2B5EF4-FFF2-40B4-BE49-F238E27FC236}">
                <a16:creationId xmlns:a16="http://schemas.microsoft.com/office/drawing/2014/main" id="{B5012038-ACFC-3088-23A0-67DAFA02198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55613" y="2767013"/>
            <a:ext cx="3227387" cy="3071812"/>
          </a:xfrm>
        </p:spPr>
        <p:txBody>
          <a:bodyPr anchor="t"/>
          <a:lstStyle/>
          <a:p>
            <a:pPr eaLnBrk="1" hangingPunct="1"/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Age Segmentation Analysis</a:t>
            </a:r>
          </a:p>
        </p:txBody>
      </p:sp>
      <p:pic>
        <p:nvPicPr>
          <p:cNvPr id="12300" name="Picture 3" descr="Picture 3">
            <a:extLst>
              <a:ext uri="{FF2B5EF4-FFF2-40B4-BE49-F238E27FC236}">
                <a16:creationId xmlns:a16="http://schemas.microsoft.com/office/drawing/2014/main" id="{1543E3AD-231B-E83E-2E77-B400FE05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4">
            <a:extLst>
              <a:ext uri="{FF2B5EF4-FFF2-40B4-BE49-F238E27FC236}">
                <a16:creationId xmlns:a16="http://schemas.microsoft.com/office/drawing/2014/main" id="{471E3A10-8D29-7D96-2E24-661939ED7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3" name="Rectangle 11">
            <a:extLst>
              <a:ext uri="{FF2B5EF4-FFF2-40B4-BE49-F238E27FC236}">
                <a16:creationId xmlns:a16="http://schemas.microsoft.com/office/drawing/2014/main" id="{53AB0B14-41DE-ADD6-778F-9AE25EE0F372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64" name="Rectangle 65">
            <a:extLst>
              <a:ext uri="{FF2B5EF4-FFF2-40B4-BE49-F238E27FC236}">
                <a16:creationId xmlns:a16="http://schemas.microsoft.com/office/drawing/2014/main" id="{E3D6A372-9900-A18C-6B4C-B6CB307BFBB0}"/>
              </a:ext>
            </a:extLst>
          </p:cNvPr>
          <p:cNvSpPr/>
          <p:nvPr/>
        </p:nvSpPr>
        <p:spPr>
          <a:xfrm rot="10800000" flipH="1">
            <a:off x="-2312" y="0"/>
            <a:ext cx="9070848" cy="685757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3319" name="Rectangle 66">
            <a:extLst>
              <a:ext uri="{FF2B5EF4-FFF2-40B4-BE49-F238E27FC236}">
                <a16:creationId xmlns:a16="http://schemas.microsoft.com/office/drawing/2014/main" id="{BDB90565-815B-110A-7502-0A1E4B6A886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649663" y="-1685925"/>
            <a:ext cx="4894262" cy="12193588"/>
          </a:xfrm>
          <a:prstGeom prst="rect">
            <a:avLst/>
          </a:prstGeom>
          <a:gradFill rotWithShape="0">
            <a:gsLst>
              <a:gs pos="0">
                <a:srgbClr val="D86ECC">
                  <a:alpha val="0"/>
                </a:srgbClr>
              </a:gs>
              <a:gs pos="100000">
                <a:srgbClr val="000000">
                  <a:alpha val="45998"/>
                </a:srgbClr>
              </a:gs>
            </a:gsLst>
            <a:lin ang="12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320" name="TextBox 5">
            <a:extLst>
              <a:ext uri="{FF2B5EF4-FFF2-40B4-BE49-F238E27FC236}">
                <a16:creationId xmlns:a16="http://schemas.microsoft.com/office/drawing/2014/main" id="{0F086E87-B630-FC62-63B8-71608731D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265113"/>
            <a:ext cx="9464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r>
              <a:rPr lang="en-US" altLang="en-US" sz="4000">
                <a:solidFill>
                  <a:srgbClr val="FFFFFF"/>
                </a:solidFill>
              </a:rPr>
              <a:t>Travel Spend Opportunities</a:t>
            </a:r>
          </a:p>
        </p:txBody>
      </p:sp>
      <p:pic>
        <p:nvPicPr>
          <p:cNvPr id="13321" name="Picture 6" descr="Picture 6">
            <a:extLst>
              <a:ext uri="{FF2B5EF4-FFF2-40B4-BE49-F238E27FC236}">
                <a16:creationId xmlns:a16="http://schemas.microsoft.com/office/drawing/2014/main" id="{949E0511-84A5-0618-EDE7-673B0671B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92225"/>
            <a:ext cx="5197475" cy="32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322" name="Picture 7" descr="Picture 7">
            <a:extLst>
              <a:ext uri="{FF2B5EF4-FFF2-40B4-BE49-F238E27FC236}">
                <a16:creationId xmlns:a16="http://schemas.microsoft.com/office/drawing/2014/main" id="{1CFAB764-741E-5301-CC18-2E8281CA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13" y="1890713"/>
            <a:ext cx="51974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3323" name="TextBox 8">
            <a:extLst>
              <a:ext uri="{FF2B5EF4-FFF2-40B4-BE49-F238E27FC236}">
                <a16:creationId xmlns:a16="http://schemas.microsoft.com/office/drawing/2014/main" id="{F48D0086-8FA3-D29D-10E6-A50E2AC37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5248275"/>
            <a:ext cx="8313738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2857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Target Ages : 49-58, 58-68, 69-78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Tailored Reward Points Incentives: 3X points on travel spend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Complimentary Travel Insurance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Family Bonus : 3+ more airline ticket purchases – 5000 points 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Health and Wellness Travel Perks : Partner with Spa Resorts, Health Retreats, Medical Travel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4">
            <a:extLst>
              <a:ext uri="{FF2B5EF4-FFF2-40B4-BE49-F238E27FC236}">
                <a16:creationId xmlns:a16="http://schemas.microsoft.com/office/drawing/2014/main" id="{3C57A60D-EA00-B409-2ADA-86499B226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72" name="Rectangle 11">
            <a:extLst>
              <a:ext uri="{FF2B5EF4-FFF2-40B4-BE49-F238E27FC236}">
                <a16:creationId xmlns:a16="http://schemas.microsoft.com/office/drawing/2014/main" id="{816CF043-7984-D405-5D54-B2D2AA91BAD7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73" name="Rectangle 65">
            <a:extLst>
              <a:ext uri="{FF2B5EF4-FFF2-40B4-BE49-F238E27FC236}">
                <a16:creationId xmlns:a16="http://schemas.microsoft.com/office/drawing/2014/main" id="{3AB66AD7-F8B3-CD31-7240-AAACD8208EAC}"/>
              </a:ext>
            </a:extLst>
          </p:cNvPr>
          <p:cNvSpPr/>
          <p:nvPr/>
        </p:nvSpPr>
        <p:spPr>
          <a:xfrm rot="10800000" flipH="1">
            <a:off x="-2312" y="0"/>
            <a:ext cx="9070848" cy="685757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4343" name="Rectangle 66">
            <a:extLst>
              <a:ext uri="{FF2B5EF4-FFF2-40B4-BE49-F238E27FC236}">
                <a16:creationId xmlns:a16="http://schemas.microsoft.com/office/drawing/2014/main" id="{133A6EAD-B799-3152-E599-E8811642D6EF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649663" y="-1685925"/>
            <a:ext cx="4894262" cy="12193588"/>
          </a:xfrm>
          <a:prstGeom prst="rect">
            <a:avLst/>
          </a:prstGeom>
          <a:gradFill rotWithShape="0">
            <a:gsLst>
              <a:gs pos="0">
                <a:srgbClr val="D86ECC">
                  <a:alpha val="0"/>
                </a:srgbClr>
              </a:gs>
              <a:gs pos="100000">
                <a:srgbClr val="000000">
                  <a:alpha val="45998"/>
                </a:srgbClr>
              </a:gs>
            </a:gsLst>
            <a:lin ang="12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344" name="TextBox 3">
            <a:extLst>
              <a:ext uri="{FF2B5EF4-FFF2-40B4-BE49-F238E27FC236}">
                <a16:creationId xmlns:a16="http://schemas.microsoft.com/office/drawing/2014/main" id="{3DC1CD09-DEE9-EEAB-8284-B6D169EDC9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538" y="179388"/>
            <a:ext cx="9464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r>
              <a:rPr lang="en-US" altLang="en-US" sz="4000">
                <a:solidFill>
                  <a:srgbClr val="FFFFFF"/>
                </a:solidFill>
              </a:rPr>
              <a:t>Fraud Among the Ages</a:t>
            </a:r>
          </a:p>
        </p:txBody>
      </p:sp>
      <p:pic>
        <p:nvPicPr>
          <p:cNvPr id="14345" name="Picture 5" descr="Picture 5">
            <a:extLst>
              <a:ext uri="{FF2B5EF4-FFF2-40B4-BE49-F238E27FC236}">
                <a16:creationId xmlns:a16="http://schemas.microsoft.com/office/drawing/2014/main" id="{62670E7B-40E5-85C3-E343-D2A6A642F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1249363"/>
            <a:ext cx="5200650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4346" name="Picture 6" descr="Picture 6">
            <a:extLst>
              <a:ext uri="{FF2B5EF4-FFF2-40B4-BE49-F238E27FC236}">
                <a16:creationId xmlns:a16="http://schemas.microsoft.com/office/drawing/2014/main" id="{5E0EF5D7-1524-8C82-B171-A2205ED4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84363"/>
            <a:ext cx="5200650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4347" name="TextBox 7">
            <a:extLst>
              <a:ext uri="{FF2B5EF4-FFF2-40B4-BE49-F238E27FC236}">
                <a16:creationId xmlns:a16="http://schemas.microsoft.com/office/drawing/2014/main" id="{517D170B-ED47-CFB3-FD8E-29503199F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5214938"/>
            <a:ext cx="8685213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2857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Target Ages and Categories: 79 &amp; Older – 67.7% Fraud transactions online shopping (misc_net, shopping_net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Increase security of online shopping</a:t>
            </a:r>
          </a:p>
          <a:p>
            <a:pPr lvl="1"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Dynamic MFA</a:t>
            </a:r>
          </a:p>
          <a:p>
            <a:pPr lvl="1"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Biometrics </a:t>
            </a:r>
          </a:p>
          <a:p>
            <a:pPr lvl="1"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Make OTP mandatory</a:t>
            </a:r>
          </a:p>
          <a:p>
            <a:pPr lvl="1"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Tokenization</a:t>
            </a:r>
          </a:p>
          <a:p>
            <a:pPr lvl="1"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AI “Smart Guard” – analyzing spending patterns in real time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6">
            <a:extLst>
              <a:ext uri="{FF2B5EF4-FFF2-40B4-BE49-F238E27FC236}">
                <a16:creationId xmlns:a16="http://schemas.microsoft.com/office/drawing/2014/main" id="{573E16BF-89D1-7D23-EF4D-A44AE5DBC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363" name="Rectangle 28">
            <a:extLst>
              <a:ext uri="{FF2B5EF4-FFF2-40B4-BE49-F238E27FC236}">
                <a16:creationId xmlns:a16="http://schemas.microsoft.com/office/drawing/2014/main" id="{6957D300-D329-20C4-E3C9-09B18F18AE2F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5364" name="Rectangle 30">
            <a:extLst>
              <a:ext uri="{FF2B5EF4-FFF2-40B4-BE49-F238E27FC236}">
                <a16:creationId xmlns:a16="http://schemas.microsoft.com/office/drawing/2014/main" id="{CF7E4ECD-9031-2154-5999-A6977EC0EE2A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3" name="Rectangle 32">
            <a:extLst>
              <a:ext uri="{FF2B5EF4-FFF2-40B4-BE49-F238E27FC236}">
                <a16:creationId xmlns:a16="http://schemas.microsoft.com/office/drawing/2014/main" id="{9F530071-AA08-BC2C-0DB2-E4663D7C1C25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84" name="Freeform: Shape 34">
            <a:extLst>
              <a:ext uri="{FF2B5EF4-FFF2-40B4-BE49-F238E27FC236}">
                <a16:creationId xmlns:a16="http://schemas.microsoft.com/office/drawing/2014/main" id="{65C0F9EE-26E8-D554-9E1D-4E3C702F4C58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5371" name="Title 1">
            <a:extLst>
              <a:ext uri="{FF2B5EF4-FFF2-40B4-BE49-F238E27FC236}">
                <a16:creationId xmlns:a16="http://schemas.microsoft.com/office/drawing/2014/main" id="{004134A2-1BA3-1F82-42A2-BAE314A042F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87325" y="2605088"/>
            <a:ext cx="3335338" cy="3167062"/>
          </a:xfrm>
        </p:spPr>
        <p:txBody>
          <a:bodyPr anchor="t"/>
          <a:lstStyle/>
          <a:p>
            <a:pPr algn="ctr" eaLnBrk="1" hangingPunct="1"/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Marketing Opportunities&amp;</a:t>
            </a:r>
            <a:b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</a:br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Fraud Forecasting</a:t>
            </a:r>
          </a:p>
        </p:txBody>
      </p:sp>
      <p:pic>
        <p:nvPicPr>
          <p:cNvPr id="15372" name="Picture 3" descr="Picture 3">
            <a:extLst>
              <a:ext uri="{FF2B5EF4-FFF2-40B4-BE49-F238E27FC236}">
                <a16:creationId xmlns:a16="http://schemas.microsoft.com/office/drawing/2014/main" id="{55F0ECD7-4720-5504-865D-519C58FAB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4">
            <a:extLst>
              <a:ext uri="{FF2B5EF4-FFF2-40B4-BE49-F238E27FC236}">
                <a16:creationId xmlns:a16="http://schemas.microsoft.com/office/drawing/2014/main" id="{A239615A-C0FD-D70F-A11E-4B18D1844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9" name="Rectangle 11">
            <a:extLst>
              <a:ext uri="{FF2B5EF4-FFF2-40B4-BE49-F238E27FC236}">
                <a16:creationId xmlns:a16="http://schemas.microsoft.com/office/drawing/2014/main" id="{E541CFBC-1077-D382-13E2-763877A14E50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90" name="Rectangle 65">
            <a:extLst>
              <a:ext uri="{FF2B5EF4-FFF2-40B4-BE49-F238E27FC236}">
                <a16:creationId xmlns:a16="http://schemas.microsoft.com/office/drawing/2014/main" id="{3F371A1C-100B-8E22-FA90-1ADF6ED704D3}"/>
              </a:ext>
            </a:extLst>
          </p:cNvPr>
          <p:cNvSpPr/>
          <p:nvPr/>
        </p:nvSpPr>
        <p:spPr>
          <a:xfrm rot="10800000" flipH="1">
            <a:off x="-2312" y="0"/>
            <a:ext cx="9070848" cy="685757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6391" name="Rectangle 66">
            <a:extLst>
              <a:ext uri="{FF2B5EF4-FFF2-40B4-BE49-F238E27FC236}">
                <a16:creationId xmlns:a16="http://schemas.microsoft.com/office/drawing/2014/main" id="{08BB6926-6A2D-3D49-C783-BD90E8D008FB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648869" y="-1596231"/>
            <a:ext cx="4894262" cy="12192000"/>
          </a:xfrm>
          <a:prstGeom prst="rect">
            <a:avLst/>
          </a:prstGeom>
          <a:gradFill rotWithShape="0">
            <a:gsLst>
              <a:gs pos="0">
                <a:srgbClr val="D86ECC">
                  <a:alpha val="0"/>
                </a:srgbClr>
              </a:gs>
              <a:gs pos="100000">
                <a:srgbClr val="000000">
                  <a:alpha val="45998"/>
                </a:srgbClr>
              </a:gs>
            </a:gsLst>
            <a:lin ang="12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6392" name="TextBox 5">
            <a:extLst>
              <a:ext uri="{FF2B5EF4-FFF2-40B4-BE49-F238E27FC236}">
                <a16:creationId xmlns:a16="http://schemas.microsoft.com/office/drawing/2014/main" id="{7920FEB8-2F38-992E-709A-D82FC6FF2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265113"/>
            <a:ext cx="94646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  <a:sym typeface="Aptos Display" panose="020B0004020202020204" pitchFamily="34" charset="0"/>
              </a:rPr>
              <a:t>Marketing Opportunities</a:t>
            </a:r>
          </a:p>
        </p:txBody>
      </p:sp>
      <p:pic>
        <p:nvPicPr>
          <p:cNvPr id="16393" name="Screenshot 2024-10-14 at 4.42.56 PM.png" descr="Screenshot 2024-10-14 at 4.42.56 PM.png">
            <a:extLst>
              <a:ext uri="{FF2B5EF4-FFF2-40B4-BE49-F238E27FC236}">
                <a16:creationId xmlns:a16="http://schemas.microsoft.com/office/drawing/2014/main" id="{69FCA2BA-BACC-01FB-DF84-DF03C236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1035050"/>
            <a:ext cx="10474325" cy="568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4">
            <a:extLst>
              <a:ext uri="{FF2B5EF4-FFF2-40B4-BE49-F238E27FC236}">
                <a16:creationId xmlns:a16="http://schemas.microsoft.com/office/drawing/2014/main" id="{4E5C4579-16CD-1B20-632B-171C923AE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96" name="Rectangle 11">
            <a:extLst>
              <a:ext uri="{FF2B5EF4-FFF2-40B4-BE49-F238E27FC236}">
                <a16:creationId xmlns:a16="http://schemas.microsoft.com/office/drawing/2014/main" id="{521938F0-7B1C-E6DD-401A-0C187E6E3ED6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97" name="Rectangle 65">
            <a:extLst>
              <a:ext uri="{FF2B5EF4-FFF2-40B4-BE49-F238E27FC236}">
                <a16:creationId xmlns:a16="http://schemas.microsoft.com/office/drawing/2014/main" id="{34820D22-F38C-70D6-38D8-0064CE82C069}"/>
              </a:ext>
            </a:extLst>
          </p:cNvPr>
          <p:cNvSpPr/>
          <p:nvPr/>
        </p:nvSpPr>
        <p:spPr>
          <a:xfrm rot="10800000" flipH="1">
            <a:off x="-2312" y="213"/>
            <a:ext cx="9070848" cy="6857574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7415" name="TextBox 5">
            <a:extLst>
              <a:ext uri="{FF2B5EF4-FFF2-40B4-BE49-F238E27FC236}">
                <a16:creationId xmlns:a16="http://schemas.microsoft.com/office/drawing/2014/main" id="{9E8927B4-91A9-C609-FD9E-CE10B47A7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663" y="242888"/>
            <a:ext cx="94630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r>
              <a:rPr lang="en-US" altLang="en-US" sz="4000">
                <a:solidFill>
                  <a:srgbClr val="FFFFFF"/>
                </a:solidFill>
              </a:rPr>
              <a:t>Fraud Forcast</a:t>
            </a:r>
          </a:p>
        </p:txBody>
      </p:sp>
      <p:sp>
        <p:nvSpPr>
          <p:cNvPr id="17416" name="TextBox 8">
            <a:extLst>
              <a:ext uri="{FF2B5EF4-FFF2-40B4-BE49-F238E27FC236}">
                <a16:creationId xmlns:a16="http://schemas.microsoft.com/office/drawing/2014/main" id="{73F6DB03-5F8D-C8FE-663D-0C3F22647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1106488"/>
            <a:ext cx="21780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2857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Neural Prophet, Prophet, and ARIMA models</a:t>
            </a:r>
          </a:p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Excessive outliers </a:t>
            </a:r>
          </a:p>
        </p:txBody>
      </p:sp>
      <p:pic>
        <p:nvPicPr>
          <p:cNvPr id="17417" name="Image" descr="Image">
            <a:extLst>
              <a:ext uri="{FF2B5EF4-FFF2-40B4-BE49-F238E27FC236}">
                <a16:creationId xmlns:a16="http://schemas.microsoft.com/office/drawing/2014/main" id="{8A1A5161-865D-64E5-4649-0E97E8C72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4033838"/>
            <a:ext cx="5241925" cy="26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18" name="Screenshot 2024-10-14 at 4.36.51 PM.png" descr="Screenshot 2024-10-14 at 4.36.51 PM.png">
            <a:extLst>
              <a:ext uri="{FF2B5EF4-FFF2-40B4-BE49-F238E27FC236}">
                <a16:creationId xmlns:a16="http://schemas.microsoft.com/office/drawing/2014/main" id="{31F2FC3A-D310-EFCC-6816-F4697033E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3" y="1100138"/>
            <a:ext cx="4629150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19" name="Screenshot 2024-10-14 at 4.59.28 PM.png" descr="Screenshot 2024-10-14 at 4.59.28 PM.png">
            <a:extLst>
              <a:ext uri="{FF2B5EF4-FFF2-40B4-BE49-F238E27FC236}">
                <a16:creationId xmlns:a16="http://schemas.microsoft.com/office/drawing/2014/main" id="{0AFFCFFC-2E4E-B3D8-9332-96858322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4033838"/>
            <a:ext cx="5203825" cy="260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20" name="Screenshot 2024-10-14 at 4.31.49 PM.png" descr="Screenshot 2024-10-14 at 4.31.49 PM.png">
            <a:extLst>
              <a:ext uri="{FF2B5EF4-FFF2-40B4-BE49-F238E27FC236}">
                <a16:creationId xmlns:a16="http://schemas.microsoft.com/office/drawing/2014/main" id="{22F00F4A-C2EC-B865-B8B1-36BB5106D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338" y="1100138"/>
            <a:ext cx="4633912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7421" name="TextBox 8">
            <a:extLst>
              <a:ext uri="{FF2B5EF4-FFF2-40B4-BE49-F238E27FC236}">
                <a16:creationId xmlns:a16="http://schemas.microsoft.com/office/drawing/2014/main" id="{EA60B8B7-FBBE-DAD4-A02F-B8790F8E8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3681413"/>
            <a:ext cx="2178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marL="2857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eaLnBrk="1"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rgbClr val="FFFFFF"/>
                </a:solidFill>
              </a:rPr>
              <a:t>Daily fraud range: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6">
            <a:extLst>
              <a:ext uri="{FF2B5EF4-FFF2-40B4-BE49-F238E27FC236}">
                <a16:creationId xmlns:a16="http://schemas.microsoft.com/office/drawing/2014/main" id="{E658196E-6465-4F37-5345-A6D7E9736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435" name="Rectangle 28">
            <a:extLst>
              <a:ext uri="{FF2B5EF4-FFF2-40B4-BE49-F238E27FC236}">
                <a16:creationId xmlns:a16="http://schemas.microsoft.com/office/drawing/2014/main" id="{47E81542-338E-FF37-D219-97C2065F73CD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8436" name="Rectangle 30">
            <a:extLst>
              <a:ext uri="{FF2B5EF4-FFF2-40B4-BE49-F238E27FC236}">
                <a16:creationId xmlns:a16="http://schemas.microsoft.com/office/drawing/2014/main" id="{76FCFB04-1E3D-A523-DA2D-70A92A82CBA8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09" name="Rectangle 32">
            <a:extLst>
              <a:ext uri="{FF2B5EF4-FFF2-40B4-BE49-F238E27FC236}">
                <a16:creationId xmlns:a16="http://schemas.microsoft.com/office/drawing/2014/main" id="{93149DCA-1AD8-5733-BCA6-90436790A7F2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210" name="Freeform: Shape 34">
            <a:extLst>
              <a:ext uri="{FF2B5EF4-FFF2-40B4-BE49-F238E27FC236}">
                <a16:creationId xmlns:a16="http://schemas.microsoft.com/office/drawing/2014/main" id="{6DE90A03-B782-3F4B-E8EB-4A41A1B9BF3B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8443" name="Title 1">
            <a:extLst>
              <a:ext uri="{FF2B5EF4-FFF2-40B4-BE49-F238E27FC236}">
                <a16:creationId xmlns:a16="http://schemas.microsoft.com/office/drawing/2014/main" id="{3C92B766-E395-887B-D4FC-221F6F0F87A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660400" y="2767013"/>
            <a:ext cx="2879725" cy="3071812"/>
          </a:xfrm>
        </p:spPr>
        <p:txBody>
          <a:bodyPr anchor="t"/>
          <a:lstStyle/>
          <a:p>
            <a:pPr eaLnBrk="1" hangingPunct="1"/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Spending Behavior by Merchants</a:t>
            </a:r>
          </a:p>
        </p:txBody>
      </p:sp>
      <p:pic>
        <p:nvPicPr>
          <p:cNvPr id="18444" name="Picture 3" descr="Picture 3">
            <a:extLst>
              <a:ext uri="{FF2B5EF4-FFF2-40B4-BE49-F238E27FC236}">
                <a16:creationId xmlns:a16="http://schemas.microsoft.com/office/drawing/2014/main" id="{774A338E-62F8-38A5-6316-D4B242AD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5E66427B-7780-3A3B-FC5B-D3FE0CC5749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229DC326-B5E6-AB13-1488-6F1F74FB95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7845993-E1B0-F005-600E-D03A33F0E6A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A69E4089-DBC9-1B6E-5C3B-0897BADD7A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15D8-494C-70CE-D273-A8E8313DE85F}"/>
              </a:ext>
            </a:extLst>
          </p:cNvPr>
          <p:cNvSpPr txBox="1"/>
          <p:nvPr/>
        </p:nvSpPr>
        <p:spPr>
          <a:xfrm>
            <a:off x="1589088" y="179388"/>
            <a:ext cx="955516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-apple-system"/>
                <a:ea typeface="+mn-ea"/>
                <a:cs typeface="+mn-cs"/>
              </a:rPr>
              <a:t>Merchant Sales Performance Overview</a:t>
            </a:r>
            <a:endParaRPr lang="en-US" sz="40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9465" name="Picture 5">
            <a:extLst>
              <a:ext uri="{FF2B5EF4-FFF2-40B4-BE49-F238E27FC236}">
                <a16:creationId xmlns:a16="http://schemas.microsoft.com/office/drawing/2014/main" id="{38122720-ACA8-D1A7-7293-451F1650D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1398588"/>
            <a:ext cx="24733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6">
            <a:extLst>
              <a:ext uri="{FF2B5EF4-FFF2-40B4-BE49-F238E27FC236}">
                <a16:creationId xmlns:a16="http://schemas.microsoft.com/office/drawing/2014/main" id="{53EFD6CF-B151-4A38-0839-652FBD7DF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0" y="1398588"/>
            <a:ext cx="2473325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">
            <a:extLst>
              <a:ext uri="{FF2B5EF4-FFF2-40B4-BE49-F238E27FC236}">
                <a16:creationId xmlns:a16="http://schemas.microsoft.com/office/drawing/2014/main" id="{185F8B60-4339-9327-D33B-50733FD9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4143375"/>
            <a:ext cx="2474913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2">
            <a:extLst>
              <a:ext uri="{FF2B5EF4-FFF2-40B4-BE49-F238E27FC236}">
                <a16:creationId xmlns:a16="http://schemas.microsoft.com/office/drawing/2014/main" id="{733D9924-047E-4E8F-581E-2894B785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4143375"/>
            <a:ext cx="2473325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25C97C-0016-BFEC-8B0A-E40465746FF4}"/>
              </a:ext>
            </a:extLst>
          </p:cNvPr>
          <p:cNvSpPr txBox="1"/>
          <p:nvPr/>
        </p:nvSpPr>
        <p:spPr>
          <a:xfrm>
            <a:off x="1111250" y="3673475"/>
            <a:ext cx="52197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Top and Least Ten Selling Merchants for quarter.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35F36F-CA16-6A0C-3269-6BDA8F6982E3}"/>
              </a:ext>
            </a:extLst>
          </p:cNvPr>
          <p:cNvSpPr txBox="1"/>
          <p:nvPr/>
        </p:nvSpPr>
        <p:spPr>
          <a:xfrm>
            <a:off x="6443663" y="1385888"/>
            <a:ext cx="5411787" cy="4894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u="sng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Market Trends and Insights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Potential Market Trends: Identify emerging trends based on sales data.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Areas of Improvement:  Strategies for lower-performing merchants.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endParaRP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Strategic Partnerships: Form partnerships with top-performing merchants and provide support to lower-performing ones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53B1BB-C085-E63D-D135-FF4828268B01}"/>
              </a:ext>
            </a:extLst>
          </p:cNvPr>
          <p:cNvSpPr txBox="1"/>
          <p:nvPr/>
        </p:nvSpPr>
        <p:spPr>
          <a:xfrm>
            <a:off x="893763" y="954088"/>
            <a:ext cx="59324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Top and Least Ten Selling Merchants for entire duration.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8CBC3EBA-FC59-030A-4FA1-4CF9BA702B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87BEBA40-872A-326B-C0DD-8C320CB87F4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4D3CA4-5647-7545-B86D-18FF37F4BF2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E2227B7D-49A6-D512-254F-DCE2128A45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6C4DA-F9D7-15D6-7EAE-91E13EB8BEAA}"/>
              </a:ext>
            </a:extLst>
          </p:cNvPr>
          <p:cNvSpPr txBox="1"/>
          <p:nvPr/>
        </p:nvSpPr>
        <p:spPr>
          <a:xfrm>
            <a:off x="-109538" y="179388"/>
            <a:ext cx="1198721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-apple-system"/>
                <a:ea typeface="+mn-ea"/>
                <a:cs typeface="+mn-cs"/>
              </a:rPr>
              <a:t>Merchant Sales Performance Overview (contd.)</a:t>
            </a:r>
            <a:endParaRPr lang="en-US" sz="4000" dirty="0">
              <a:solidFill>
                <a:prstClr val="white"/>
              </a:solidFill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489" name="Picture 5">
            <a:extLst>
              <a:ext uri="{FF2B5EF4-FFF2-40B4-BE49-F238E27FC236}">
                <a16:creationId xmlns:a16="http://schemas.microsoft.com/office/drawing/2014/main" id="{7BD85E1B-746D-4062-07E7-1D4100B2D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350963"/>
            <a:ext cx="4902200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6">
            <a:extLst>
              <a:ext uri="{FF2B5EF4-FFF2-40B4-BE49-F238E27FC236}">
                <a16:creationId xmlns:a16="http://schemas.microsoft.com/office/drawing/2014/main" id="{ECBCC1B8-A55E-B1D3-6535-FF960E169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1231900"/>
            <a:ext cx="4810125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FEB247-2739-2B8E-9868-CC2EACFA50BE}"/>
              </a:ext>
            </a:extLst>
          </p:cNvPr>
          <p:cNvSpPr txBox="1"/>
          <p:nvPr/>
        </p:nvSpPr>
        <p:spPr>
          <a:xfrm>
            <a:off x="803275" y="3743325"/>
            <a:ext cx="600551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Top and Least Ten Transactions for Merchants for year.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BF942-BFAA-5083-389C-C99D3ED45241}"/>
              </a:ext>
            </a:extLst>
          </p:cNvPr>
          <p:cNvSpPr txBox="1"/>
          <p:nvPr/>
        </p:nvSpPr>
        <p:spPr>
          <a:xfrm>
            <a:off x="944563" y="954088"/>
            <a:ext cx="479742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Top and Least Ten Selling Merchants for year</a:t>
            </a:r>
          </a:p>
        </p:txBody>
      </p:sp>
      <p:pic>
        <p:nvPicPr>
          <p:cNvPr id="20493" name="Picture 7" descr="A graph of different colored lines">
            <a:extLst>
              <a:ext uri="{FF2B5EF4-FFF2-40B4-BE49-F238E27FC236}">
                <a16:creationId xmlns:a16="http://schemas.microsoft.com/office/drawing/2014/main" id="{D707DE5C-C22A-5020-9F1A-268067A71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4124325"/>
            <a:ext cx="4929188" cy="244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9" descr="A line graph with different colored lines">
            <a:extLst>
              <a:ext uri="{FF2B5EF4-FFF2-40B4-BE49-F238E27FC236}">
                <a16:creationId xmlns:a16="http://schemas.microsoft.com/office/drawing/2014/main" id="{B1E2C7E1-DEE6-15A6-F42D-AB7E00CBA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154488"/>
            <a:ext cx="5040312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F05ECE2C-2954-F266-8F63-FCC83BAC76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8E6182FA-1514-3F0E-AC59-C1EA5A58B8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F7DB75F-BAA3-11F7-5566-579DF1C374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540714EC-4206-BBCF-770D-FBC503EDC2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DD692-3E81-D47E-7B12-88ECADCFA9F1}"/>
              </a:ext>
            </a:extLst>
          </p:cNvPr>
          <p:cNvSpPr txBox="1"/>
          <p:nvPr/>
        </p:nvSpPr>
        <p:spPr>
          <a:xfrm>
            <a:off x="592138" y="998538"/>
            <a:ext cx="4681537" cy="1204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Aptos Display" panose="02110004020202020204"/>
                <a:ea typeface="+mn-ea"/>
                <a:cs typeface="+mn-cs"/>
              </a:rPr>
              <a:t>Total sales for all merchants in a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F2DF4-A0C3-E22C-6E41-546C9E9AD320}"/>
              </a:ext>
            </a:extLst>
          </p:cNvPr>
          <p:cNvSpPr txBox="1"/>
          <p:nvPr/>
        </p:nvSpPr>
        <p:spPr>
          <a:xfrm>
            <a:off x="520700" y="2860675"/>
            <a:ext cx="5334000" cy="12017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Average number of transactions per month for merchant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Average sales per month for merchant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rPr>
              <a:t>4 Quartiles distribution of merchant sales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412E72-E32E-E705-4220-ED483AA118A7}"/>
              </a:ext>
            </a:extLst>
          </p:cNvPr>
          <p:cNvSpPr/>
          <p:nvPr/>
        </p:nvSpPr>
        <p:spPr>
          <a:xfrm>
            <a:off x="6373813" y="357188"/>
            <a:ext cx="3956050" cy="2943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1515" name="Picture 1" descr="A pie chart with numbers and a few different colored circles">
            <a:extLst>
              <a:ext uri="{FF2B5EF4-FFF2-40B4-BE49-F238E27FC236}">
                <a16:creationId xmlns:a16="http://schemas.microsoft.com/office/drawing/2014/main" id="{EA014188-04CD-7453-1E33-A6447AF0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38" y="476250"/>
            <a:ext cx="3589337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16" name="Group 12">
            <a:extLst>
              <a:ext uri="{FF2B5EF4-FFF2-40B4-BE49-F238E27FC236}">
                <a16:creationId xmlns:a16="http://schemas.microsoft.com/office/drawing/2014/main" id="{7840CC2B-702B-00AC-D1CD-3F15B04B9DFB}"/>
              </a:ext>
            </a:extLst>
          </p:cNvPr>
          <p:cNvGrpSpPr>
            <a:grpSpLocks/>
          </p:cNvGrpSpPr>
          <p:nvPr/>
        </p:nvGrpSpPr>
        <p:grpSpPr bwMode="auto">
          <a:xfrm>
            <a:off x="7762875" y="3557588"/>
            <a:ext cx="4157663" cy="2420937"/>
            <a:chOff x="1659835" y="2388287"/>
            <a:chExt cx="4157683" cy="24210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0C1E7B-95E0-662A-AE9C-7C75AA04B800}"/>
                </a:ext>
              </a:extLst>
            </p:cNvPr>
            <p:cNvSpPr/>
            <p:nvPr/>
          </p:nvSpPr>
          <p:spPr>
            <a:xfrm>
              <a:off x="1659835" y="2388287"/>
              <a:ext cx="4157683" cy="242102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3" name="Picture 2" descr="A graph of a line&#10;&#10;Description automatically generated with medium confidence">
              <a:extLst>
                <a:ext uri="{FF2B5EF4-FFF2-40B4-BE49-F238E27FC236}">
                  <a16:creationId xmlns:a16="http://schemas.microsoft.com/office/drawing/2014/main" id="{DAE58CB8-60C0-402E-A0FD-FAA34818E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9909" y="2722634"/>
              <a:ext cx="3588640" cy="17943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extrusionH="6350" contourW="6350">
              <a:bevelT w="6350"/>
              <a:bevelB w="6350"/>
            </a:sp3d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40CC88-1018-245A-E04D-3A3DEA067C49}"/>
              </a:ext>
            </a:extLst>
          </p:cNvPr>
          <p:cNvCxnSpPr>
            <a:cxnSpLocks/>
          </p:cNvCxnSpPr>
          <p:nvPr/>
        </p:nvCxnSpPr>
        <p:spPr>
          <a:xfrm>
            <a:off x="-1588" y="2335213"/>
            <a:ext cx="6240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>
            <a:extLst>
              <a:ext uri="{FF2B5EF4-FFF2-40B4-BE49-F238E27FC236}">
                <a16:creationId xmlns:a16="http://schemas.microsoft.com/office/drawing/2014/main" id="{48EDAEB9-8CC3-B8A3-F537-82569487A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123" name="Title 1">
            <a:extLst>
              <a:ext uri="{FF2B5EF4-FFF2-40B4-BE49-F238E27FC236}">
                <a16:creationId xmlns:a16="http://schemas.microsoft.com/office/drawing/2014/main" id="{C418E8B1-A5C9-3A8C-484C-AEFC19A8E22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136650" y="501650"/>
            <a:ext cx="5322888" cy="1643063"/>
          </a:xfrm>
        </p:spPr>
        <p:txBody>
          <a:bodyPr anchor="b"/>
          <a:lstStyle/>
          <a:p>
            <a:pPr eaLnBrk="1" hangingPunct="1"/>
            <a:r>
              <a:rPr lang="en-US" altLang="en-US" sz="4000"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Spenderlytics Overview </a:t>
            </a:r>
          </a:p>
        </p:txBody>
      </p:sp>
      <p:sp>
        <p:nvSpPr>
          <p:cNvPr id="5124" name="Content Placeholder 2">
            <a:extLst>
              <a:ext uri="{FF2B5EF4-FFF2-40B4-BE49-F238E27FC236}">
                <a16:creationId xmlns:a16="http://schemas.microsoft.com/office/drawing/2014/main" id="{CC4FA5E3-911C-405B-08DC-1F6D39535EE0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1144588" y="2406650"/>
            <a:ext cx="5314950" cy="3533775"/>
          </a:xfrm>
        </p:spPr>
        <p:txBody>
          <a:bodyPr/>
          <a:lstStyle/>
          <a:p>
            <a:pPr eaLnBrk="1" hangingPunct="1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Our software company specializes in analyzing credit card transaction data to provide actionable insights, accurate forecasting, and intelligent dashboards that help companies make data-driven decisions.</a:t>
            </a:r>
          </a:p>
          <a:p>
            <a:pPr eaLnBrk="1" hangingPunct="1">
              <a:buSzTx/>
              <a:buFont typeface="Arial" panose="020B0604020202020204" pitchFamily="34" charset="0"/>
              <a:buNone/>
            </a:pP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eaLnBrk="1" hangingPunct="1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Today, we will present how we can use your credit card transaction data to uncover trends, improve customer targeting, and forecast spending behavior.</a:t>
            </a:r>
          </a:p>
        </p:txBody>
      </p:sp>
      <p:sp>
        <p:nvSpPr>
          <p:cNvPr id="103" name="Rectangle 10">
            <a:extLst>
              <a:ext uri="{FF2B5EF4-FFF2-40B4-BE49-F238E27FC236}">
                <a16:creationId xmlns:a16="http://schemas.microsoft.com/office/drawing/2014/main" id="{6516E507-6184-F6C0-8A55-3AA26CB0BFE0}"/>
              </a:ext>
            </a:extLst>
          </p:cNvPr>
          <p:cNvSpPr/>
          <p:nvPr/>
        </p:nvSpPr>
        <p:spPr>
          <a:xfrm rot="10800000" flipH="1">
            <a:off x="8123332" y="-5"/>
            <a:ext cx="4092522" cy="6858001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04" name="Rectangle 12">
            <a:extLst>
              <a:ext uri="{FF2B5EF4-FFF2-40B4-BE49-F238E27FC236}">
                <a16:creationId xmlns:a16="http://schemas.microsoft.com/office/drawing/2014/main" id="{D9B7B900-1DEC-47F0-7612-52C242387BFC}"/>
              </a:ext>
            </a:extLst>
          </p:cNvPr>
          <p:cNvSpPr/>
          <p:nvPr/>
        </p:nvSpPr>
        <p:spPr>
          <a:xfrm rot="10800000" flipH="1">
            <a:off x="8123332" y="-2"/>
            <a:ext cx="4092522" cy="6400370"/>
          </a:xfrm>
          <a:prstGeom prst="rect">
            <a:avLst/>
          </a:prstGeom>
          <a:gradFill>
            <a:gsLst>
              <a:gs pos="31000">
                <a:srgbClr val="0A3041">
                  <a:alpha val="0"/>
                </a:srgbClr>
              </a:gs>
              <a:gs pos="100000">
                <a:srgbClr val="0A3041">
                  <a:alpha val="26000"/>
                </a:srgbClr>
              </a:gs>
            </a:gsLst>
            <a:lin ang="18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05" name="Rectangle 14">
            <a:extLst>
              <a:ext uri="{FF2B5EF4-FFF2-40B4-BE49-F238E27FC236}">
                <a16:creationId xmlns:a16="http://schemas.microsoft.com/office/drawing/2014/main" id="{DAD4DD4B-BE16-B5F3-B8BD-A2B136B11238}"/>
              </a:ext>
            </a:extLst>
          </p:cNvPr>
          <p:cNvSpPr/>
          <p:nvPr/>
        </p:nvSpPr>
        <p:spPr>
          <a:xfrm rot="10800000" flipH="1">
            <a:off x="8123238" y="0"/>
            <a:ext cx="4068762" cy="64008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06" name="Rectangle 16">
            <a:extLst>
              <a:ext uri="{FF2B5EF4-FFF2-40B4-BE49-F238E27FC236}">
                <a16:creationId xmlns:a16="http://schemas.microsoft.com/office/drawing/2014/main" id="{30241613-C419-A801-E7E9-60553281C537}"/>
              </a:ext>
            </a:extLst>
          </p:cNvPr>
          <p:cNvSpPr/>
          <p:nvPr/>
        </p:nvSpPr>
        <p:spPr>
          <a:xfrm rot="10800000" flipH="1">
            <a:off x="8123238" y="0"/>
            <a:ext cx="3611562" cy="685800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pic>
        <p:nvPicPr>
          <p:cNvPr id="5133" name="Picture 3" descr="Picture 3">
            <a:extLst>
              <a:ext uri="{FF2B5EF4-FFF2-40B4-BE49-F238E27FC236}">
                <a16:creationId xmlns:a16="http://schemas.microsoft.com/office/drawing/2014/main" id="{4130E9A7-5476-3DD7-1621-2E688BAB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1358900"/>
            <a:ext cx="4170362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83C99D72-4C10-285F-B00D-B7D0AEA81D9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50AB1CA6-4D88-35A0-F5A7-8B35AF7B47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BBA6ADC-8DDE-5B6F-4555-ED6894BE4C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626589F5-1257-EEA8-F5D9-905D54F55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CFF4E-71F2-D9B3-6ADB-9ABBC00F0E6B}"/>
              </a:ext>
            </a:extLst>
          </p:cNvPr>
          <p:cNvSpPr txBox="1"/>
          <p:nvPr/>
        </p:nvSpPr>
        <p:spPr>
          <a:xfrm>
            <a:off x="592138" y="998538"/>
            <a:ext cx="11176000" cy="650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Aptos Display" panose="02110004020202020204"/>
                <a:ea typeface="+mn-ea"/>
                <a:cs typeface="+mn-cs"/>
              </a:rPr>
              <a:t>Top &amp; Bottom Ten sales for merchant state wise</a:t>
            </a:r>
          </a:p>
        </p:txBody>
      </p:sp>
      <p:grpSp>
        <p:nvGrpSpPr>
          <p:cNvPr id="22537" name="Group 19">
            <a:extLst>
              <a:ext uri="{FF2B5EF4-FFF2-40B4-BE49-F238E27FC236}">
                <a16:creationId xmlns:a16="http://schemas.microsoft.com/office/drawing/2014/main" id="{AE655229-8B9D-62D9-3192-DAE852DFEE02}"/>
              </a:ext>
            </a:extLst>
          </p:cNvPr>
          <p:cNvGrpSpPr>
            <a:grpSpLocks/>
          </p:cNvGrpSpPr>
          <p:nvPr/>
        </p:nvGrpSpPr>
        <p:grpSpPr bwMode="auto">
          <a:xfrm>
            <a:off x="219075" y="2532063"/>
            <a:ext cx="5505450" cy="3421062"/>
            <a:chOff x="218662" y="2909344"/>
            <a:chExt cx="5506278" cy="34218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BEB327-B9FA-3572-419A-E29C93889C25}"/>
                </a:ext>
              </a:extLst>
            </p:cNvPr>
            <p:cNvSpPr/>
            <p:nvPr/>
          </p:nvSpPr>
          <p:spPr>
            <a:xfrm>
              <a:off x="218662" y="2909344"/>
              <a:ext cx="5506278" cy="34218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1B4641-7C17-BA20-9917-B81A07FB9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18053" y="3130826"/>
              <a:ext cx="5297556" cy="3001617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extrusionH="6350" contourW="6350">
              <a:bevelT w="6350"/>
              <a:bevelB w="6350"/>
            </a:sp3d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6D1126-1AAF-A3A1-01DE-7C2893E5603B}"/>
              </a:ext>
            </a:extLst>
          </p:cNvPr>
          <p:cNvCxnSpPr>
            <a:cxnSpLocks/>
          </p:cNvCxnSpPr>
          <p:nvPr/>
        </p:nvCxnSpPr>
        <p:spPr>
          <a:xfrm>
            <a:off x="136525" y="1649413"/>
            <a:ext cx="11918950" cy="1095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539" name="Group 22">
            <a:extLst>
              <a:ext uri="{FF2B5EF4-FFF2-40B4-BE49-F238E27FC236}">
                <a16:creationId xmlns:a16="http://schemas.microsoft.com/office/drawing/2014/main" id="{3AA44905-6D86-7DFE-F33A-EC8A7E73120C}"/>
              </a:ext>
            </a:extLst>
          </p:cNvPr>
          <p:cNvGrpSpPr>
            <a:grpSpLocks/>
          </p:cNvGrpSpPr>
          <p:nvPr/>
        </p:nvGrpSpPr>
        <p:grpSpPr bwMode="auto">
          <a:xfrm>
            <a:off x="6264275" y="2514600"/>
            <a:ext cx="5683250" cy="3422650"/>
            <a:chOff x="6264966" y="2892779"/>
            <a:chExt cx="5681870" cy="34218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EAE32C-5675-0345-AE6A-1F119A7AE5AC}"/>
                </a:ext>
              </a:extLst>
            </p:cNvPr>
            <p:cNvSpPr/>
            <p:nvPr/>
          </p:nvSpPr>
          <p:spPr>
            <a:xfrm>
              <a:off x="6264966" y="2892779"/>
              <a:ext cx="5681870" cy="34218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2541" name="Picture 21" descr="A graph with a number of lines">
              <a:extLst>
                <a:ext uri="{FF2B5EF4-FFF2-40B4-BE49-F238E27FC236}">
                  <a16:creationId xmlns:a16="http://schemas.microsoft.com/office/drawing/2014/main" id="{2076C51D-6C78-C675-64E4-E0E4DE29D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9954" y="3160644"/>
              <a:ext cx="5427733" cy="2951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6">
            <a:extLst>
              <a:ext uri="{FF2B5EF4-FFF2-40B4-BE49-F238E27FC236}">
                <a16:creationId xmlns:a16="http://schemas.microsoft.com/office/drawing/2014/main" id="{348CB528-A6F7-831C-6123-B6299B38B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555" name="Rectangle 28">
            <a:extLst>
              <a:ext uri="{FF2B5EF4-FFF2-40B4-BE49-F238E27FC236}">
                <a16:creationId xmlns:a16="http://schemas.microsoft.com/office/drawing/2014/main" id="{75353281-7AD9-8B06-52B7-87BB9052A175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556" name="Rectangle 30">
            <a:extLst>
              <a:ext uri="{FF2B5EF4-FFF2-40B4-BE49-F238E27FC236}">
                <a16:creationId xmlns:a16="http://schemas.microsoft.com/office/drawing/2014/main" id="{83D84311-A80C-DC51-B068-4B2C51D1733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17" name="Rectangle 32">
            <a:extLst>
              <a:ext uri="{FF2B5EF4-FFF2-40B4-BE49-F238E27FC236}">
                <a16:creationId xmlns:a16="http://schemas.microsoft.com/office/drawing/2014/main" id="{3F4D3E32-A7B9-397A-EF92-7EF5DDE68019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218" name="Freeform: Shape 34">
            <a:extLst>
              <a:ext uri="{FF2B5EF4-FFF2-40B4-BE49-F238E27FC236}">
                <a16:creationId xmlns:a16="http://schemas.microsoft.com/office/drawing/2014/main" id="{9E480D22-E9ED-FF53-7D43-E601CB9AB74A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23563" name="Title 1">
            <a:extLst>
              <a:ext uri="{FF2B5EF4-FFF2-40B4-BE49-F238E27FC236}">
                <a16:creationId xmlns:a16="http://schemas.microsoft.com/office/drawing/2014/main" id="{3C3041D9-E264-819B-9A0B-9F295F70415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660400" y="2767013"/>
            <a:ext cx="2879725" cy="3071812"/>
          </a:xfrm>
        </p:spPr>
        <p:txBody>
          <a:bodyPr anchor="t"/>
          <a:lstStyle/>
          <a:p>
            <a:pPr eaLnBrk="1" hangingPunct="1"/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Lifetime Value (LTV) Forecasting</a:t>
            </a:r>
          </a:p>
        </p:txBody>
      </p:sp>
      <p:pic>
        <p:nvPicPr>
          <p:cNvPr id="23564" name="Picture 3" descr="Picture 3">
            <a:extLst>
              <a:ext uri="{FF2B5EF4-FFF2-40B4-BE49-F238E27FC236}">
                <a16:creationId xmlns:a16="http://schemas.microsoft.com/office/drawing/2014/main" id="{15F2FF6D-7EDA-5533-0AB4-E88A88462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5C649D11-609A-4C74-F5BB-C4122473A0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ABE40B63-9F00-E074-64FD-5BDF8E82AB4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095B3DF-499F-60BE-9963-77AF886250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21C9B7A4-9EB7-5EDC-7FEC-99B9B4B714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B57EE-1659-38EF-BD95-E7FE162AC08B}"/>
              </a:ext>
            </a:extLst>
          </p:cNvPr>
          <p:cNvSpPr txBox="1"/>
          <p:nvPr/>
        </p:nvSpPr>
        <p:spPr>
          <a:xfrm>
            <a:off x="2862263" y="180975"/>
            <a:ext cx="6467475" cy="649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Aptos Display" panose="02110004020202020204"/>
                <a:ea typeface="+mn-ea"/>
                <a:cs typeface="+mn-cs"/>
              </a:rPr>
              <a:t>Top 25% LTV vs All Customers</a:t>
            </a:r>
          </a:p>
        </p:txBody>
      </p:sp>
      <p:pic>
        <p:nvPicPr>
          <p:cNvPr id="24585" name="Picture 4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994E5B3-D7A0-452D-D009-62FFF27E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1238"/>
            <a:ext cx="121920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874DB3B2-FC0F-98EA-2727-71DD9A56DC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B09A917F-C5EE-869C-AA5A-6037867F56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8C1D8-BDF8-7037-DC2C-C0A9B76F80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C26EC586-BD40-5F52-DA37-3411A990896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D0C50F-4014-9F0C-782F-2CD0BD1A25B8}"/>
              </a:ext>
            </a:extLst>
          </p:cNvPr>
          <p:cNvSpPr txBox="1"/>
          <p:nvPr/>
        </p:nvSpPr>
        <p:spPr>
          <a:xfrm>
            <a:off x="2862263" y="180975"/>
            <a:ext cx="6467475" cy="649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Aptos Display" panose="02110004020202020204"/>
                <a:ea typeface="+mn-ea"/>
                <a:cs typeface="+mn-cs"/>
              </a:rPr>
              <a:t>Prophet Forecast</a:t>
            </a:r>
          </a:p>
        </p:txBody>
      </p:sp>
      <p:pic>
        <p:nvPicPr>
          <p:cNvPr id="25609" name="Picture 6" descr="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5601A732-70E8-DCF9-FE01-B8D208488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063"/>
            <a:ext cx="12192000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 descr="&quot;&quot;">
            <a:extLst>
              <a:ext uri="{FF2B5EF4-FFF2-40B4-BE49-F238E27FC236}">
                <a16:creationId xmlns:a16="http://schemas.microsoft.com/office/drawing/2014/main" id="{423EFDBE-4753-C443-3A69-46FD57CA8A5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 descr="&quot;&quot;">
            <a:extLst>
              <a:ext uri="{FF2B5EF4-FFF2-40B4-BE49-F238E27FC236}">
                <a16:creationId xmlns:a16="http://schemas.microsoft.com/office/drawing/2014/main" id="{C4677163-AF3A-24B8-4F28-C1E9CBF747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E5EAB9-ADEF-7607-383D-BDEA7A5768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 descr="&quot;&quot;">
            <a:extLst>
              <a:ext uri="{FF2B5EF4-FFF2-40B4-BE49-F238E27FC236}">
                <a16:creationId xmlns:a16="http://schemas.microsoft.com/office/drawing/2014/main" id="{A03BFABA-CC5A-9963-BB6E-EE1F9FCE41E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663" y="-1685925"/>
            <a:ext cx="4894262" cy="1219358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7E98E-C3CF-A427-1AD1-A5007A597E2C}"/>
              </a:ext>
            </a:extLst>
          </p:cNvPr>
          <p:cNvSpPr txBox="1"/>
          <p:nvPr/>
        </p:nvSpPr>
        <p:spPr>
          <a:xfrm>
            <a:off x="2862263" y="180975"/>
            <a:ext cx="6467475" cy="649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dirty="0">
                <a:solidFill>
                  <a:prstClr val="white"/>
                </a:solidFill>
                <a:latin typeface="Aptos Display" panose="02110004020202020204"/>
                <a:ea typeface="+mn-ea"/>
                <a:cs typeface="+mn-cs"/>
              </a:rPr>
              <a:t>ARIMA Forecast</a:t>
            </a:r>
          </a:p>
        </p:txBody>
      </p:sp>
      <p:pic>
        <p:nvPicPr>
          <p:cNvPr id="3" name="Picture 2" descr="A graph showing a blue and orange line&#10;&#10;Description automatically generated">
            <a:extLst>
              <a:ext uri="{FF2B5EF4-FFF2-40B4-BE49-F238E27FC236}">
                <a16:creationId xmlns:a16="http://schemas.microsoft.com/office/drawing/2014/main" id="{663B6B7C-4F84-FA9B-E8D7-E59B6F803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59"/>
            <a:ext cx="12192000" cy="48482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CC3D6-BB9F-B2A9-2673-BAF76EDE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6">
            <a:extLst>
              <a:ext uri="{FF2B5EF4-FFF2-40B4-BE49-F238E27FC236}">
                <a16:creationId xmlns:a16="http://schemas.microsoft.com/office/drawing/2014/main" id="{7B791C6E-5A2A-0E87-3C46-79A62B804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555" name="Rectangle 28">
            <a:extLst>
              <a:ext uri="{FF2B5EF4-FFF2-40B4-BE49-F238E27FC236}">
                <a16:creationId xmlns:a16="http://schemas.microsoft.com/office/drawing/2014/main" id="{5817DA79-81DA-9980-D1BB-1DFC6F060DB4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556" name="Rectangle 30">
            <a:extLst>
              <a:ext uri="{FF2B5EF4-FFF2-40B4-BE49-F238E27FC236}">
                <a16:creationId xmlns:a16="http://schemas.microsoft.com/office/drawing/2014/main" id="{7395E4C1-B99B-5EC2-D696-81186E4BC36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17" name="Rectangle 32">
            <a:extLst>
              <a:ext uri="{FF2B5EF4-FFF2-40B4-BE49-F238E27FC236}">
                <a16:creationId xmlns:a16="http://schemas.microsoft.com/office/drawing/2014/main" id="{A0A28DE4-0CD2-61D3-E26F-B170B15ADFF7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218" name="Freeform: Shape 34">
            <a:extLst>
              <a:ext uri="{FF2B5EF4-FFF2-40B4-BE49-F238E27FC236}">
                <a16:creationId xmlns:a16="http://schemas.microsoft.com/office/drawing/2014/main" id="{27439F03-6D2F-FBD1-B554-3358E8314677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23563" name="Title 1">
            <a:extLst>
              <a:ext uri="{FF2B5EF4-FFF2-40B4-BE49-F238E27FC236}">
                <a16:creationId xmlns:a16="http://schemas.microsoft.com/office/drawing/2014/main" id="{C97A9EE9-2773-58E8-C947-A3ECB422BC1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660400" y="2767013"/>
            <a:ext cx="3102303" cy="3071812"/>
          </a:xfrm>
        </p:spPr>
        <p:txBody>
          <a:bodyPr anchor="t"/>
          <a:lstStyle/>
          <a:p>
            <a:pPr eaLnBrk="1" hangingPunct="1"/>
            <a:r>
              <a:rPr lang="en-US" altLang="en-US" sz="4000" dirty="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Future Improvements</a:t>
            </a:r>
          </a:p>
        </p:txBody>
      </p:sp>
      <p:pic>
        <p:nvPicPr>
          <p:cNvPr id="23564" name="Picture 3" descr="Picture 3">
            <a:extLst>
              <a:ext uri="{FF2B5EF4-FFF2-40B4-BE49-F238E27FC236}">
                <a16:creationId xmlns:a16="http://schemas.microsoft.com/office/drawing/2014/main" id="{5DA4E740-1A49-6959-63DF-9DD3678A9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02759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4B56553-412C-8026-FC77-8DBAC85EF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943697"/>
              </p:ext>
            </p:extLst>
          </p:nvPr>
        </p:nvGraphicFramePr>
        <p:xfrm>
          <a:off x="792480" y="1591983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72849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redit card and a smiley face&#10;&#10;Description automatically generated">
            <a:extLst>
              <a:ext uri="{FF2B5EF4-FFF2-40B4-BE49-F238E27FC236}">
                <a16:creationId xmlns:a16="http://schemas.microsoft.com/office/drawing/2014/main" id="{44A21DA6-F84C-DB20-ECD1-6206B48A6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69" b="880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D4059-CD29-CA29-F285-DD0CE72FC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399C8-9067-407D-F7DE-C5F5BF967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eaLnBrk="1" hangingPunct="1">
              <a:buNone/>
            </a:pPr>
            <a:r>
              <a:rPr lang="en-US" sz="200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Website &amp; Social Media Coming Soon…</a:t>
            </a:r>
          </a:p>
        </p:txBody>
      </p:sp>
    </p:spTree>
    <p:extLst>
      <p:ext uri="{BB962C8B-B14F-4D97-AF65-F5344CB8AC3E}">
        <p14:creationId xmlns:p14="http://schemas.microsoft.com/office/powerpoint/2010/main" val="387610960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Background">
            <a:extLst>
              <a:ext uri="{FF2B5EF4-FFF2-40B4-BE49-F238E27FC236}">
                <a16:creationId xmlns:a16="http://schemas.microsoft.com/office/drawing/2014/main" id="{D241201D-D25E-C714-40CC-3296B2838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10" name="Rectangle 12">
            <a:extLst>
              <a:ext uri="{FF2B5EF4-FFF2-40B4-BE49-F238E27FC236}">
                <a16:creationId xmlns:a16="http://schemas.microsoft.com/office/drawing/2014/main" id="{0785277A-2AC8-132A-AF5D-CBF98300B721}"/>
              </a:ext>
            </a:extLst>
          </p:cNvPr>
          <p:cNvSpPr/>
          <p:nvPr/>
        </p:nvSpPr>
        <p:spPr>
          <a:xfrm>
            <a:off x="0" y="0"/>
            <a:ext cx="8521700" cy="228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596900" dist="304800" dir="7140000" rotWithShape="0">
              <a:srgbClr val="000000">
                <a:alpha val="15000"/>
              </a:srgbClr>
            </a:outerShdw>
          </a:effectLst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6148" name="Title 1">
            <a:extLst>
              <a:ext uri="{FF2B5EF4-FFF2-40B4-BE49-F238E27FC236}">
                <a16:creationId xmlns:a16="http://schemas.microsoft.com/office/drawing/2014/main" id="{E87CB45A-A39A-85D4-1C96-04D3F4F22BB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62000" y="350838"/>
            <a:ext cx="4646613" cy="1624012"/>
          </a:xfrm>
        </p:spPr>
        <p:txBody>
          <a:bodyPr/>
          <a:lstStyle/>
          <a:p>
            <a:pPr eaLnBrk="1" hangingPunct="1"/>
            <a:r>
              <a:rPr lang="en-US" altLang="en-US" sz="4000"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Founding Team</a:t>
            </a:r>
          </a:p>
        </p:txBody>
      </p:sp>
      <p:pic>
        <p:nvPicPr>
          <p:cNvPr id="6149" name="Picture 5" descr="Picture 5">
            <a:extLst>
              <a:ext uri="{FF2B5EF4-FFF2-40B4-BE49-F238E27FC236}">
                <a16:creationId xmlns:a16="http://schemas.microsoft.com/office/drawing/2014/main" id="{DE8097B6-F158-1E9A-9DB0-EB75405D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3" r="5460"/>
          <a:stretch>
            <a:fillRect/>
          </a:stretch>
        </p:blipFill>
        <p:spPr bwMode="auto">
          <a:xfrm>
            <a:off x="6096000" y="0"/>
            <a:ext cx="6102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6150" name="Content Placeholder 2">
            <a:extLst>
              <a:ext uri="{FF2B5EF4-FFF2-40B4-BE49-F238E27FC236}">
                <a16:creationId xmlns:a16="http://schemas.microsoft.com/office/drawing/2014/main" id="{FBAB335B-0246-9352-CAC6-956C866759FA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743200"/>
            <a:ext cx="4646613" cy="3649663"/>
            <a:chOff x="0" y="0"/>
            <a:chExt cx="4646905" cy="3649272"/>
          </a:xfrm>
        </p:grpSpPr>
        <p:sp>
          <p:nvSpPr>
            <p:cNvPr id="113" name="Line">
              <a:extLst>
                <a:ext uri="{FF2B5EF4-FFF2-40B4-BE49-F238E27FC236}">
                  <a16:creationId xmlns:a16="http://schemas.microsoft.com/office/drawing/2014/main" id="{C0A3076C-9508-F13B-086F-68CB284FED67}"/>
                </a:ext>
              </a:extLst>
            </p:cNvPr>
            <p:cNvSpPr/>
            <p:nvPr/>
          </p:nvSpPr>
          <p:spPr>
            <a:xfrm>
              <a:off x="0" y="0"/>
              <a:ext cx="4646905" cy="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lIns="45719" tIns="45719" rIns="45719" bIns="45719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j-lt"/>
                <a:ea typeface="+mj-ea"/>
                <a:cs typeface="+mj-cs"/>
                <a:sym typeface="Aptos"/>
              </a:endParaRPr>
            </a:p>
          </p:txBody>
        </p:sp>
        <p:sp>
          <p:nvSpPr>
            <p:cNvPr id="6152" name="Asif Khan">
              <a:extLst>
                <a:ext uri="{FF2B5EF4-FFF2-40B4-BE49-F238E27FC236}">
                  <a16:creationId xmlns:a16="http://schemas.microsoft.com/office/drawing/2014/main" id="{9031A2A3-1396-5153-A511-FF48E8B72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4646906" cy="759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25729" tIns="125729" rIns="125729" bIns="125729">
              <a:spAutoFit/>
            </a:bodyPr>
            <a:lstStyle>
              <a:lvl1pPr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1pPr>
              <a:lvl2pPr marL="742950" indent="-28575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2pPr>
              <a:lvl3pPr marL="11430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3pPr>
              <a:lvl4pPr marL="16002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4pPr>
              <a:lvl5pPr marL="20574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5pPr>
              <a:lvl6pPr marL="25146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6pPr>
              <a:lvl7pPr marL="29718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7pPr>
              <a:lvl8pPr marL="34290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8pPr>
              <a:lvl9pPr marL="38862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9pPr>
            </a:lstStyle>
            <a:p>
              <a:pPr eaLnBrk="1">
                <a:lnSpc>
                  <a:spcPct val="90000"/>
                </a:lnSpc>
                <a:spcBef>
                  <a:spcPts val="1300"/>
                </a:spcBef>
              </a:pPr>
              <a:r>
                <a:rPr lang="en-US" altLang="en-US" sz="3300"/>
                <a:t>Asif Khan</a:t>
              </a:r>
            </a:p>
          </p:txBody>
        </p:sp>
        <p:sp>
          <p:nvSpPr>
            <p:cNvPr id="115" name="Line">
              <a:extLst>
                <a:ext uri="{FF2B5EF4-FFF2-40B4-BE49-F238E27FC236}">
                  <a16:creationId xmlns:a16="http://schemas.microsoft.com/office/drawing/2014/main" id="{8A058BC7-67A5-59F8-6AFA-ECABFAA9F745}"/>
                </a:ext>
              </a:extLst>
            </p:cNvPr>
            <p:cNvSpPr/>
            <p:nvPr/>
          </p:nvSpPr>
          <p:spPr>
            <a:xfrm>
              <a:off x="0" y="722236"/>
              <a:ext cx="4646905" cy="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lIns="45719" tIns="45719" rIns="45719" bIns="45719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j-lt"/>
                <a:ea typeface="+mj-ea"/>
                <a:cs typeface="+mj-cs"/>
                <a:sym typeface="Aptos"/>
              </a:endParaRPr>
            </a:p>
          </p:txBody>
        </p:sp>
        <p:sp>
          <p:nvSpPr>
            <p:cNvPr id="6154" name="Jason Brooks">
              <a:extLst>
                <a:ext uri="{FF2B5EF4-FFF2-40B4-BE49-F238E27FC236}">
                  <a16:creationId xmlns:a16="http://schemas.microsoft.com/office/drawing/2014/main" id="{1175DE95-307A-B033-4DAD-06F902E67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722452"/>
              <a:ext cx="4646906" cy="75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25729" tIns="125729" rIns="125729" bIns="125729">
              <a:spAutoFit/>
            </a:bodyPr>
            <a:lstStyle>
              <a:lvl1pPr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1pPr>
              <a:lvl2pPr marL="742950" indent="-28575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2pPr>
              <a:lvl3pPr marL="11430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3pPr>
              <a:lvl4pPr marL="16002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4pPr>
              <a:lvl5pPr marL="20574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5pPr>
              <a:lvl6pPr marL="25146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6pPr>
              <a:lvl7pPr marL="29718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7pPr>
              <a:lvl8pPr marL="34290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8pPr>
              <a:lvl9pPr marL="38862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9pPr>
            </a:lstStyle>
            <a:p>
              <a:pPr eaLnBrk="1">
                <a:lnSpc>
                  <a:spcPct val="90000"/>
                </a:lnSpc>
                <a:spcBef>
                  <a:spcPts val="1300"/>
                </a:spcBef>
              </a:pPr>
              <a:r>
                <a:rPr lang="en-US" altLang="en-US" sz="3300"/>
                <a:t>Jason Brooks</a:t>
              </a:r>
            </a:p>
          </p:txBody>
        </p:sp>
        <p:sp>
          <p:nvSpPr>
            <p:cNvPr id="117" name="Line">
              <a:extLst>
                <a:ext uri="{FF2B5EF4-FFF2-40B4-BE49-F238E27FC236}">
                  <a16:creationId xmlns:a16="http://schemas.microsoft.com/office/drawing/2014/main" id="{20EA4EBE-4CF3-A54C-1297-FD94A498FFE0}"/>
                </a:ext>
              </a:extLst>
            </p:cNvPr>
            <p:cNvSpPr/>
            <p:nvPr/>
          </p:nvSpPr>
          <p:spPr>
            <a:xfrm>
              <a:off x="0" y="1444470"/>
              <a:ext cx="4646905" cy="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lIns="45719" tIns="45719" rIns="45719" bIns="45719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j-lt"/>
                <a:ea typeface="+mj-ea"/>
                <a:cs typeface="+mj-cs"/>
                <a:sym typeface="Aptos"/>
              </a:endParaRPr>
            </a:p>
          </p:txBody>
        </p:sp>
        <p:sp>
          <p:nvSpPr>
            <p:cNvPr id="6156" name="Amit Gaikwad">
              <a:extLst>
                <a:ext uri="{FF2B5EF4-FFF2-40B4-BE49-F238E27FC236}">
                  <a16:creationId xmlns:a16="http://schemas.microsoft.com/office/drawing/2014/main" id="{A1EB3DAC-AB8D-5635-7C37-36211072C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444905"/>
              <a:ext cx="4646906" cy="75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25729" tIns="125729" rIns="125729" bIns="125729">
              <a:spAutoFit/>
            </a:bodyPr>
            <a:lstStyle>
              <a:lvl1pPr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1pPr>
              <a:lvl2pPr marL="742950" indent="-28575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2pPr>
              <a:lvl3pPr marL="11430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3pPr>
              <a:lvl4pPr marL="16002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4pPr>
              <a:lvl5pPr marL="20574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5pPr>
              <a:lvl6pPr marL="25146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6pPr>
              <a:lvl7pPr marL="29718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7pPr>
              <a:lvl8pPr marL="34290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8pPr>
              <a:lvl9pPr marL="38862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9pPr>
            </a:lstStyle>
            <a:p>
              <a:pPr eaLnBrk="1">
                <a:lnSpc>
                  <a:spcPct val="90000"/>
                </a:lnSpc>
                <a:spcBef>
                  <a:spcPts val="1300"/>
                </a:spcBef>
              </a:pPr>
              <a:r>
                <a:rPr lang="en-US" altLang="en-US" sz="3300"/>
                <a:t>Amit Gaikwad</a:t>
              </a:r>
            </a:p>
          </p:txBody>
        </p:sp>
        <p:sp>
          <p:nvSpPr>
            <p:cNvPr id="119" name="Line">
              <a:extLst>
                <a:ext uri="{FF2B5EF4-FFF2-40B4-BE49-F238E27FC236}">
                  <a16:creationId xmlns:a16="http://schemas.microsoft.com/office/drawing/2014/main" id="{2C7BCE6E-B221-559D-5214-2F5A2A5EC05A}"/>
                </a:ext>
              </a:extLst>
            </p:cNvPr>
            <p:cNvSpPr/>
            <p:nvPr/>
          </p:nvSpPr>
          <p:spPr>
            <a:xfrm>
              <a:off x="0" y="2166706"/>
              <a:ext cx="4646905" cy="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lIns="45719" tIns="45719" rIns="45719" bIns="45719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j-lt"/>
                <a:ea typeface="+mj-ea"/>
                <a:cs typeface="+mj-cs"/>
                <a:sym typeface="Aptos"/>
              </a:endParaRPr>
            </a:p>
          </p:txBody>
        </p:sp>
        <p:sp>
          <p:nvSpPr>
            <p:cNvPr id="6158" name="Kade Thomas">
              <a:extLst>
                <a:ext uri="{FF2B5EF4-FFF2-40B4-BE49-F238E27FC236}">
                  <a16:creationId xmlns:a16="http://schemas.microsoft.com/office/drawing/2014/main" id="{845FAB22-7DB4-7171-221B-06325D7D3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167359"/>
              <a:ext cx="4646906" cy="75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25729" tIns="125729" rIns="125729" bIns="125729">
              <a:spAutoFit/>
            </a:bodyPr>
            <a:lstStyle>
              <a:lvl1pPr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1pPr>
              <a:lvl2pPr marL="742950" indent="-28575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2pPr>
              <a:lvl3pPr marL="11430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3pPr>
              <a:lvl4pPr marL="16002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4pPr>
              <a:lvl5pPr marL="20574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5pPr>
              <a:lvl6pPr marL="25146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6pPr>
              <a:lvl7pPr marL="29718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7pPr>
              <a:lvl8pPr marL="34290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8pPr>
              <a:lvl9pPr marL="38862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9pPr>
            </a:lstStyle>
            <a:p>
              <a:pPr eaLnBrk="1">
                <a:lnSpc>
                  <a:spcPct val="90000"/>
                </a:lnSpc>
                <a:spcBef>
                  <a:spcPts val="1300"/>
                </a:spcBef>
              </a:pPr>
              <a:r>
                <a:rPr lang="en-US" altLang="en-US" sz="3300"/>
                <a:t>Kade Thomas</a:t>
              </a:r>
            </a:p>
          </p:txBody>
        </p:sp>
        <p:sp>
          <p:nvSpPr>
            <p:cNvPr id="121" name="Line">
              <a:extLst>
                <a:ext uri="{FF2B5EF4-FFF2-40B4-BE49-F238E27FC236}">
                  <a16:creationId xmlns:a16="http://schemas.microsoft.com/office/drawing/2014/main" id="{A37B03B5-D200-A06A-A38F-04051237F7ED}"/>
                </a:ext>
              </a:extLst>
            </p:cNvPr>
            <p:cNvSpPr/>
            <p:nvPr/>
          </p:nvSpPr>
          <p:spPr>
            <a:xfrm>
              <a:off x="0" y="2890528"/>
              <a:ext cx="4646905" cy="0"/>
            </a:xfrm>
            <a:prstGeom prst="line">
              <a:avLst/>
            </a:prstGeom>
            <a:solidFill>
              <a:schemeClr val="accent6"/>
            </a:solidFill>
            <a:ln w="1905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lIns="45719" tIns="45719" rIns="45719" bIns="45719"/>
            <a:lstStyle/>
            <a:p>
              <a:pPr eaLnBrk="1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ern="0">
                <a:latin typeface="+mj-lt"/>
                <a:ea typeface="+mj-ea"/>
                <a:cs typeface="+mj-cs"/>
                <a:sym typeface="Aptos"/>
              </a:endParaRPr>
            </a:p>
          </p:txBody>
        </p:sp>
        <p:sp>
          <p:nvSpPr>
            <p:cNvPr id="6160" name="Simranpreet Saini">
              <a:extLst>
                <a:ext uri="{FF2B5EF4-FFF2-40B4-BE49-F238E27FC236}">
                  <a16:creationId xmlns:a16="http://schemas.microsoft.com/office/drawing/2014/main" id="{9D202892-AB99-BF2C-6C9B-4669CCADB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889812"/>
              <a:ext cx="4646906" cy="759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125729" tIns="125729" rIns="125729" bIns="125729">
              <a:spAutoFit/>
            </a:bodyPr>
            <a:lstStyle>
              <a:lvl1pPr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1pPr>
              <a:lvl2pPr marL="742950" indent="-28575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2pPr>
              <a:lvl3pPr marL="11430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3pPr>
              <a:lvl4pPr marL="16002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4pPr>
              <a:lvl5pPr marL="2057400" indent="-228600" defTabSz="1466850"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5pPr>
              <a:lvl6pPr marL="25146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6pPr>
              <a:lvl7pPr marL="29718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7pPr>
              <a:lvl8pPr marL="34290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8pPr>
              <a:lvl9pPr marL="3886200" indent="-228600" defTabSz="14668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ptos" panose="020B0004020202020204" pitchFamily="34" charset="0"/>
                  <a:ea typeface="Aptos" panose="020B0004020202020204" pitchFamily="34" charset="0"/>
                  <a:cs typeface="Aptos" panose="020B0004020202020204" pitchFamily="34" charset="0"/>
                  <a:sym typeface="Aptos" panose="020B0004020202020204" pitchFamily="34" charset="0"/>
                </a:defRPr>
              </a:lvl9pPr>
            </a:lstStyle>
            <a:p>
              <a:pPr eaLnBrk="1">
                <a:lnSpc>
                  <a:spcPct val="90000"/>
                </a:lnSpc>
                <a:spcBef>
                  <a:spcPts val="1300"/>
                </a:spcBef>
              </a:pPr>
              <a:r>
                <a:rPr lang="en-US" altLang="en-US" sz="3300"/>
                <a:t>Simranpreet Saini</a:t>
              </a: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4" descr="Picture 4">
            <a:extLst>
              <a:ext uri="{FF2B5EF4-FFF2-40B4-BE49-F238E27FC236}">
                <a16:creationId xmlns:a16="http://schemas.microsoft.com/office/drawing/2014/main" id="{50ECDF62-08C3-A0C4-1080-19D4B60DFF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5" r="9577"/>
          <a:stretch>
            <a:fillRect/>
          </a:stretch>
        </p:blipFill>
        <p:spPr>
          <a:xfrm>
            <a:off x="1" y="1587"/>
            <a:ext cx="6095855" cy="685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5" h="21600" extrusionOk="0">
                <a:moveTo>
                  <a:pt x="0" y="0"/>
                </a:moveTo>
                <a:lnTo>
                  <a:pt x="0" y="21600"/>
                </a:lnTo>
                <a:lnTo>
                  <a:pt x="20677" y="21600"/>
                </a:lnTo>
                <a:lnTo>
                  <a:pt x="20564" y="20870"/>
                </a:lnTo>
                <a:cubicBezTo>
                  <a:pt x="19664" y="14093"/>
                  <a:pt x="21600" y="7027"/>
                  <a:pt x="20700" y="250"/>
                </a:cubicBezTo>
                <a:lnTo>
                  <a:pt x="20662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BA3F2F03-5B1B-24FC-BFD8-513525A3390C}"/>
              </a:ext>
            </a:extLst>
          </p:cNvPr>
          <p:cNvSpPr txBox="1">
            <a:spLocks noGrp="1" noChangeArrowheads="1"/>
          </p:cNvSpPr>
          <p:nvPr>
            <p:ph type="body" sz="half" idx="1"/>
          </p:nvPr>
        </p:nvSpPr>
        <p:spPr>
          <a:xfrm>
            <a:off x="6418263" y="304800"/>
            <a:ext cx="5291137" cy="6062663"/>
          </a:xfrm>
        </p:spPr>
        <p:txBody>
          <a:bodyPr/>
          <a:lstStyle/>
          <a:p>
            <a:pPr marL="457200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en-US" sz="1800" b="1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Data Source</a:t>
            </a: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: </a:t>
            </a: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 b="1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Kaggle</a:t>
            </a: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(Credit Card Transactions Dataset)</a:t>
            </a:r>
            <a:endParaRPr lang="en-US" altLang="en-US" sz="2400" b="1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457200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altLang="en-US" sz="1800" b="1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Data Columns</a:t>
            </a: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:</a:t>
            </a: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Date: Transaction date &amp; Time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Credit Card Number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Amount: Transaction amount.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Merchant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Category: Spending category (e.g., Groceries, Dining, Travel, etc.)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Geo Information: State/City/Population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User Info: Gender/Job/Age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457200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●"/>
            </a:pPr>
            <a:r>
              <a:rPr lang="en-US" altLang="en-US" sz="1800" b="1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Data Size:</a:t>
            </a: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1.5 years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983 Unique Credit Cards</a:t>
            </a:r>
            <a:endParaRPr lang="en-US" altLang="en-US" sz="240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914400" lvl="1" indent="-304800" eaLnBrk="1" hangingPunct="1">
              <a:spcBef>
                <a:spcPts val="600"/>
              </a:spcBef>
              <a:buClr>
                <a:srgbClr val="000000"/>
              </a:buClr>
              <a:buSzPts val="1800"/>
              <a:buFont typeface="Calibri" panose="020F0502020204030204" pitchFamily="34" charset="0"/>
              <a:buChar char="○"/>
            </a:pPr>
            <a:r>
              <a:rPr lang="en-US" altLang="en-US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1.29M records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FB77D-F04B-12BE-2CA5-3EC590C78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Analysis Areas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 descr="A credit card and graphs&#10;&#10;Description automatically generated">
            <a:extLst>
              <a:ext uri="{FF2B5EF4-FFF2-40B4-BE49-F238E27FC236}">
                <a16:creationId xmlns:a16="http://schemas.microsoft.com/office/drawing/2014/main" id="{2075C256-E314-ECFF-6DF6-0E0F90F48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graphicFrame>
        <p:nvGraphicFramePr>
          <p:cNvPr id="30" name="Text Placeholder 2">
            <a:extLst>
              <a:ext uri="{FF2B5EF4-FFF2-40B4-BE49-F238E27FC236}">
                <a16:creationId xmlns:a16="http://schemas.microsoft.com/office/drawing/2014/main" id="{E3669DC2-787B-6081-9BDE-EE42817358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4819836"/>
              </p:ext>
            </p:extLst>
          </p:nvPr>
        </p:nvGraphicFramePr>
        <p:xfrm>
          <a:off x="411479" y="2688336"/>
          <a:ext cx="4498848" cy="3584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35251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6">
            <a:extLst>
              <a:ext uri="{FF2B5EF4-FFF2-40B4-BE49-F238E27FC236}">
                <a16:creationId xmlns:a16="http://schemas.microsoft.com/office/drawing/2014/main" id="{F95F3651-5A40-A1FB-3750-0D680E8F0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195" name="Rectangle 28">
            <a:extLst>
              <a:ext uri="{FF2B5EF4-FFF2-40B4-BE49-F238E27FC236}">
                <a16:creationId xmlns:a16="http://schemas.microsoft.com/office/drawing/2014/main" id="{2BAC3831-62E7-5C72-3114-17DA8291036F}"/>
              </a:ext>
            </a:extLst>
          </p:cNvPr>
          <p:cNvSpPr>
            <a:spLocks noChangeArrowheads="1"/>
          </p:cNvSpPr>
          <p:nvPr/>
        </p:nvSpPr>
        <p:spPr bwMode="auto">
          <a:xfrm rot="5400000" flipH="1">
            <a:off x="-1417638" y="1417638"/>
            <a:ext cx="6875463" cy="4040188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104862"/>
              </a:gs>
            </a:gsLst>
            <a:lin ang="186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196" name="Rectangle 30">
            <a:extLst>
              <a:ext uri="{FF2B5EF4-FFF2-40B4-BE49-F238E27FC236}">
                <a16:creationId xmlns:a16="http://schemas.microsoft.com/office/drawing/2014/main" id="{675CF766-D248-FDF6-B959-A0749EDBBA10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58750" y="2660650"/>
            <a:ext cx="4356100" cy="4038600"/>
          </a:xfrm>
          <a:prstGeom prst="rect">
            <a:avLst/>
          </a:prstGeom>
          <a:gradFill rotWithShape="0">
            <a:gsLst>
              <a:gs pos="0">
                <a:schemeClr val="accent1">
                  <a:alpha val="50000"/>
                </a:schemeClr>
              </a:gs>
              <a:gs pos="100000">
                <a:srgbClr val="0A3041">
                  <a:alpha val="0"/>
                </a:srgbClr>
              </a:gs>
            </a:gsLst>
            <a:lin ang="114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31" name="Rectangle 32">
            <a:extLst>
              <a:ext uri="{FF2B5EF4-FFF2-40B4-BE49-F238E27FC236}">
                <a16:creationId xmlns:a16="http://schemas.microsoft.com/office/drawing/2014/main" id="{4DC49F44-E549-0706-41C7-E658841F773A}"/>
              </a:ext>
            </a:extLst>
          </p:cNvPr>
          <p:cNvSpPr/>
          <p:nvPr/>
        </p:nvSpPr>
        <p:spPr>
          <a:xfrm rot="16200000" flipH="1">
            <a:off x="-1180883" y="1638085"/>
            <a:ext cx="6857574" cy="3581402"/>
          </a:xfrm>
          <a:prstGeom prst="rect">
            <a:avLst/>
          </a:prstGeom>
          <a:gradFill>
            <a:gsLst>
              <a:gs pos="0">
                <a:srgbClr val="000000">
                  <a:alpha val="58999"/>
                </a:srgbClr>
              </a:gs>
              <a:gs pos="69000">
                <a:schemeClr val="accent1">
                  <a:alpha val="0"/>
                </a:schemeClr>
              </a:gs>
            </a:gsLst>
            <a:lin ang="13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32" name="Freeform: Shape 34">
            <a:extLst>
              <a:ext uri="{FF2B5EF4-FFF2-40B4-BE49-F238E27FC236}">
                <a16:creationId xmlns:a16="http://schemas.microsoft.com/office/drawing/2014/main" id="{6D036D3B-16B7-C9E0-6296-D13ED52DB2F4}"/>
              </a:ext>
            </a:extLst>
          </p:cNvPr>
          <p:cNvSpPr/>
          <p:nvPr/>
        </p:nvSpPr>
        <p:spPr>
          <a:xfrm rot="6097846">
            <a:off x="-747356" y="1201312"/>
            <a:ext cx="4808303" cy="4088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" y="15261"/>
                </a:moveTo>
                <a:cubicBezTo>
                  <a:pt x="76" y="14434"/>
                  <a:pt x="0" y="13578"/>
                  <a:pt x="0" y="12701"/>
                </a:cubicBezTo>
                <a:cubicBezTo>
                  <a:pt x="0" y="5686"/>
                  <a:pt x="4835" y="0"/>
                  <a:pt x="10800" y="0"/>
                </a:cubicBezTo>
                <a:cubicBezTo>
                  <a:pt x="16765" y="0"/>
                  <a:pt x="21600" y="5686"/>
                  <a:pt x="21600" y="12701"/>
                </a:cubicBezTo>
                <a:cubicBezTo>
                  <a:pt x="21600" y="14016"/>
                  <a:pt x="21430" y="15285"/>
                  <a:pt x="21114" y="16478"/>
                </a:cubicBezTo>
                <a:lnTo>
                  <a:pt x="20858" y="17302"/>
                </a:lnTo>
                <a:lnTo>
                  <a:pt x="3100" y="21600"/>
                </a:lnTo>
                <a:lnTo>
                  <a:pt x="2466" y="20780"/>
                </a:lnTo>
                <a:cubicBezTo>
                  <a:pt x="1366" y="19212"/>
                  <a:pt x="579" y="17328"/>
                  <a:pt x="219" y="15261"/>
                </a:cubicBezTo>
                <a:close/>
              </a:path>
            </a:pathLst>
          </a:custGeom>
          <a:gradFill>
            <a:gsLst>
              <a:gs pos="39000">
                <a:srgbClr val="46B1E1">
                  <a:alpha val="0"/>
                </a:srgbClr>
              </a:gs>
              <a:gs pos="100000">
                <a:srgbClr val="104862">
                  <a:alpha val="26000"/>
                </a:srgbClr>
              </a:gs>
            </a:gsLst>
            <a:lin ang="18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8203" name="Title 1">
            <a:extLst>
              <a:ext uri="{FF2B5EF4-FFF2-40B4-BE49-F238E27FC236}">
                <a16:creationId xmlns:a16="http://schemas.microsoft.com/office/drawing/2014/main" id="{9525FFB6-3819-14F9-260A-0D16A445B93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55613" y="2767013"/>
            <a:ext cx="3227387" cy="3071812"/>
          </a:xfrm>
        </p:spPr>
        <p:txBody>
          <a:bodyPr anchor="t"/>
          <a:lstStyle/>
          <a:p>
            <a:pPr eaLnBrk="1" hangingPunct="1"/>
            <a:r>
              <a:rPr lang="en-US" altLang="en-US" sz="4000">
                <a:solidFill>
                  <a:srgbClr val="FFFFFF"/>
                </a:solidFill>
                <a:latin typeface="Aptos Display" panose="020B0004020202020204" pitchFamily="34" charset="0"/>
                <a:ea typeface="Aptos Display" panose="020B0004020202020204" pitchFamily="34" charset="0"/>
                <a:cs typeface="Aptos Display" panose="020B0004020202020204" pitchFamily="34" charset="0"/>
              </a:rPr>
              <a:t>Customer Loyalty Analysis</a:t>
            </a:r>
          </a:p>
        </p:txBody>
      </p:sp>
      <p:pic>
        <p:nvPicPr>
          <p:cNvPr id="8204" name="Picture 3" descr="Picture 3">
            <a:extLst>
              <a:ext uri="{FF2B5EF4-FFF2-40B4-BE49-F238E27FC236}">
                <a16:creationId xmlns:a16="http://schemas.microsoft.com/office/drawing/2014/main" id="{5ED8662F-5FDD-3433-085F-35F741066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25" y="466725"/>
            <a:ext cx="5924550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art of a number of colored bars&#10;&#10;Description automatically generated with medium confidence">
            <a:extLst>
              <a:ext uri="{FF2B5EF4-FFF2-40B4-BE49-F238E27FC236}">
                <a16:creationId xmlns:a16="http://schemas.microsoft.com/office/drawing/2014/main" id="{A402A79E-0633-8429-DE80-E94FF4CDC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459"/>
            <a:ext cx="12167966" cy="6083983"/>
          </a:xfrm>
          <a:prstGeom prst="rect">
            <a:avLst/>
          </a:prstGeo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3D52AF16-5414-EC7E-3790-8F2A39C63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83" y="687519"/>
            <a:ext cx="5734044" cy="38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3758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9">
            <a:extLst>
              <a:ext uri="{FF2B5EF4-FFF2-40B4-BE49-F238E27FC236}">
                <a16:creationId xmlns:a16="http://schemas.microsoft.com/office/drawing/2014/main" id="{45D5243C-E97F-99F4-8A3C-024E48BFC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3" name="Rectangle 11">
            <a:extLst>
              <a:ext uri="{FF2B5EF4-FFF2-40B4-BE49-F238E27FC236}">
                <a16:creationId xmlns:a16="http://schemas.microsoft.com/office/drawing/2014/main" id="{2723F625-F1C5-66B9-8947-0D5BDD578BCC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44" name="Rectangle 13">
            <a:extLst>
              <a:ext uri="{FF2B5EF4-FFF2-40B4-BE49-F238E27FC236}">
                <a16:creationId xmlns:a16="http://schemas.microsoft.com/office/drawing/2014/main" id="{8986AD11-5E6C-88DB-6293-99881A93CF23}"/>
              </a:ext>
            </a:extLst>
          </p:cNvPr>
          <p:cNvSpPr/>
          <p:nvPr/>
        </p:nvSpPr>
        <p:spPr>
          <a:xfrm rot="10800000" flipH="1">
            <a:off x="-2312" y="0"/>
            <a:ext cx="9070848" cy="685757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0247" name="Rectangle 15">
            <a:extLst>
              <a:ext uri="{FF2B5EF4-FFF2-40B4-BE49-F238E27FC236}">
                <a16:creationId xmlns:a16="http://schemas.microsoft.com/office/drawing/2014/main" id="{BC5E6158-03AB-1FC6-EB82-262060952C51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649663" y="-1685925"/>
            <a:ext cx="4894262" cy="12193588"/>
          </a:xfrm>
          <a:prstGeom prst="rect">
            <a:avLst/>
          </a:prstGeom>
          <a:gradFill rotWithShape="0">
            <a:gsLst>
              <a:gs pos="0">
                <a:srgbClr val="D86ECC">
                  <a:alpha val="0"/>
                </a:srgbClr>
              </a:gs>
              <a:gs pos="100000">
                <a:srgbClr val="000000">
                  <a:alpha val="45998"/>
                </a:srgbClr>
              </a:gs>
            </a:gsLst>
            <a:lin ang="12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0248" name="Content Placeholder 4" descr="Content Placeholder 4">
            <a:extLst>
              <a:ext uri="{FF2B5EF4-FFF2-40B4-BE49-F238E27FC236}">
                <a16:creationId xmlns:a16="http://schemas.microsoft.com/office/drawing/2014/main" id="{F8F14D03-19DC-0D86-B374-82820212C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9906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4">
            <a:extLst>
              <a:ext uri="{FF2B5EF4-FFF2-40B4-BE49-F238E27FC236}">
                <a16:creationId xmlns:a16="http://schemas.microsoft.com/office/drawing/2014/main" id="{894F6A09-895D-8510-70EB-440BB4F16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49" name="Rectangle 11">
            <a:extLst>
              <a:ext uri="{FF2B5EF4-FFF2-40B4-BE49-F238E27FC236}">
                <a16:creationId xmlns:a16="http://schemas.microsoft.com/office/drawing/2014/main" id="{7C4B6983-8BBB-DF9C-362F-8439D40455D1}"/>
              </a:ext>
            </a:extLst>
          </p:cNvPr>
          <p:cNvSpPr/>
          <p:nvPr/>
        </p:nvSpPr>
        <p:spPr>
          <a:xfrm rot="16200000" flipH="1">
            <a:off x="2667000" y="-2667000"/>
            <a:ext cx="6858000" cy="1219200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rgbClr val="0A3041"/>
              </a:gs>
            </a:gsLst>
            <a:lin ang="12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50" name="Rectangle 65">
            <a:extLst>
              <a:ext uri="{FF2B5EF4-FFF2-40B4-BE49-F238E27FC236}">
                <a16:creationId xmlns:a16="http://schemas.microsoft.com/office/drawing/2014/main" id="{2056A257-9A10-A47F-96DE-C6B09FFC6A53}"/>
              </a:ext>
            </a:extLst>
          </p:cNvPr>
          <p:cNvSpPr/>
          <p:nvPr/>
        </p:nvSpPr>
        <p:spPr>
          <a:xfrm rot="10800000" flipH="1">
            <a:off x="-2312" y="0"/>
            <a:ext cx="9070848" cy="6857573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</a:defRPr>
            </a:pPr>
            <a:endParaRPr kern="0">
              <a:solidFill>
                <a:srgbClr val="FFFFFF"/>
              </a:solidFill>
              <a:latin typeface="+mj-lt"/>
              <a:ea typeface="+mj-ea"/>
              <a:cs typeface="+mj-cs"/>
              <a:sym typeface="Aptos"/>
            </a:endParaRPr>
          </a:p>
        </p:txBody>
      </p:sp>
      <p:sp>
        <p:nvSpPr>
          <p:cNvPr id="11271" name="Rectangle 66">
            <a:extLst>
              <a:ext uri="{FF2B5EF4-FFF2-40B4-BE49-F238E27FC236}">
                <a16:creationId xmlns:a16="http://schemas.microsoft.com/office/drawing/2014/main" id="{3A96CA9B-2F42-E1D2-DB94-B56E3EC025F3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649663" y="-1685925"/>
            <a:ext cx="4894262" cy="12193588"/>
          </a:xfrm>
          <a:prstGeom prst="rect">
            <a:avLst/>
          </a:prstGeom>
          <a:gradFill rotWithShape="0">
            <a:gsLst>
              <a:gs pos="0">
                <a:srgbClr val="D86ECC">
                  <a:alpha val="0"/>
                </a:srgbClr>
              </a:gs>
              <a:gs pos="100000">
                <a:srgbClr val="000000">
                  <a:alpha val="45998"/>
                </a:srgbClr>
              </a:gs>
            </a:gsLst>
            <a:lin ang="1200000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sym typeface="Aptos" panose="020B0004020202020204" pitchFamily="34" charset="0"/>
              </a:defRPr>
            </a:lvl9pPr>
          </a:lstStyle>
          <a:p>
            <a:pPr algn="ctr" eaLnBrk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1272" name="Content Placeholder 4" descr="Content Placeholder 4">
            <a:extLst>
              <a:ext uri="{FF2B5EF4-FFF2-40B4-BE49-F238E27FC236}">
                <a16:creationId xmlns:a16="http://schemas.microsoft.com/office/drawing/2014/main" id="{E235C5AA-6DE9-0159-1185-16C0ECF0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8" y="133350"/>
            <a:ext cx="9875837" cy="659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642</Words>
  <Application>Microsoft Macintosh PowerPoint</Application>
  <PresentationFormat>Widescreen</PresentationFormat>
  <Paragraphs>107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-apple-system</vt:lpstr>
      <vt:lpstr>.SF NS</vt:lpstr>
      <vt:lpstr>Aptos</vt:lpstr>
      <vt:lpstr>Aptos Display</vt:lpstr>
      <vt:lpstr>Arial</vt:lpstr>
      <vt:lpstr>Calibri</vt:lpstr>
      <vt:lpstr>Times New Roman</vt:lpstr>
      <vt:lpstr>Office Theme</vt:lpstr>
      <vt:lpstr>1_Office Theme</vt:lpstr>
      <vt:lpstr>Credit Card Spending Behavior Analysis</vt:lpstr>
      <vt:lpstr>Spenderlytics Overview </vt:lpstr>
      <vt:lpstr>Founding Team</vt:lpstr>
      <vt:lpstr>PowerPoint Presentation</vt:lpstr>
      <vt:lpstr>Key Analysis Areas</vt:lpstr>
      <vt:lpstr>Customer Loyalty Analysis</vt:lpstr>
      <vt:lpstr>PowerPoint Presentation</vt:lpstr>
      <vt:lpstr>PowerPoint Presentation</vt:lpstr>
      <vt:lpstr>PowerPoint Presentation</vt:lpstr>
      <vt:lpstr>Age Segmentation Analysis</vt:lpstr>
      <vt:lpstr>PowerPoint Presentation</vt:lpstr>
      <vt:lpstr>PowerPoint Presentation</vt:lpstr>
      <vt:lpstr>Marketing Opportunities&amp; Fraud Forecasting</vt:lpstr>
      <vt:lpstr>PowerPoint Presentation</vt:lpstr>
      <vt:lpstr>PowerPoint Presentation</vt:lpstr>
      <vt:lpstr>Spending Behavior by Merchants</vt:lpstr>
      <vt:lpstr>PowerPoint Presentation</vt:lpstr>
      <vt:lpstr>PowerPoint Presentation</vt:lpstr>
      <vt:lpstr>PowerPoint Presentation</vt:lpstr>
      <vt:lpstr>PowerPoint Presentation</vt:lpstr>
      <vt:lpstr>Lifetime Value (LTV) Forecasting</vt:lpstr>
      <vt:lpstr>PowerPoint Presentation</vt:lpstr>
      <vt:lpstr>PowerPoint Presentation</vt:lpstr>
      <vt:lpstr>PowerPoint Presentation</vt:lpstr>
      <vt:lpstr>Future Improvements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Spending Behavior Analysis</dc:title>
  <cp:lastModifiedBy>Asif Khan</cp:lastModifiedBy>
  <cp:revision>16</cp:revision>
  <dcterms:modified xsi:type="dcterms:W3CDTF">2024-10-16T02:39:01Z</dcterms:modified>
</cp:coreProperties>
</file>